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12-->
<p:presentation xmlns:r="http://schemas.openxmlformats.org/officeDocument/2006/relationships" xmlns:a="http://schemas.openxmlformats.org/drawingml/2006/main" xmlns:p="http://schemas.openxmlformats.org/presentationml/2006/main" removePersonalInfoOnSave="1" saveSubsetFonts="1">
  <p:sldMasterIdLst>
    <p:sldMasterId id="2147483874" r:id="rId5"/>
  </p:sldMasterIdLst>
  <p:handoutMasterIdLst>
    <p:handoutMasterId r:id="rId6"/>
  </p:handoutMasterIdLst>
  <p:sldIdLst>
    <p:sldId id="257" r:id="rId7"/>
    <p:sldId id="273" r:id="rId8"/>
    <p:sldId id="279" r:id="rId9"/>
    <p:sldId id="293" r:id="rId10"/>
    <p:sldId id="305" r:id="rId11"/>
    <p:sldId id="306" r:id="rId12"/>
    <p:sldId id="280" r:id="rId13"/>
    <p:sldId id="281" r:id="rId14"/>
    <p:sldId id="310" r:id="rId15"/>
    <p:sldId id="283" r:id="rId16"/>
    <p:sldId id="311" r:id="rId17"/>
    <p:sldId id="284" r:id="rId18"/>
    <p:sldId id="307" r:id="rId19"/>
    <p:sldId id="287" r:id="rId20"/>
    <p:sldId id="312" r:id="rId21"/>
    <p:sldId id="313" r:id="rId22"/>
    <p:sldId id="303" r:id="rId23"/>
    <p:sldId id="285" r:id="rId24"/>
    <p:sldId id="314" r:id="rId25"/>
    <p:sldId id="309" r:id="rId26"/>
    <p:sldId id="294" r:id="rId27"/>
    <p:sldId id="295" r:id="rId28"/>
    <p:sldId id="304" r:id="rId29"/>
    <p:sldId id="296" r:id="rId30"/>
    <p:sldId id="308" r:id="rId31"/>
    <p:sldId id="297" r:id="rId32"/>
    <p:sldId id="298" r:id="rId33"/>
    <p:sldId id="315" r:id="rId34"/>
    <p:sldId id="300" r:id="rId35"/>
    <p:sldId id="301" r:id="rId36"/>
    <p:sldId id="302" r:id="rId37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p="http://schemas.openxmlformats.org/presentationml/2006/main">
  <p:cmAuthor id="2" name="Автор" initials="A" lastIdx="0" clrIdx="1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fill>
          <a:solidFill>
            <a:schemeClr val="accent4">
              <a:tint val="40000"/>
            </a:schemeClr>
          </a:solidFill>
        </a:fill>
      </a:tcStyle>
    </a:band1H>
    <a:band1V>
      <a:tcStyle>
        <a:fill>
          <a:solidFill>
            <a:schemeClr val="accent4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fill>
          <a:solidFill>
            <a:schemeClr val="accent5">
              <a:tint val="40000"/>
            </a:schemeClr>
          </a:solidFill>
        </a:fill>
      </a:tcStyle>
    </a:band1H>
    <a:band1V>
      <a:tcStyle>
        <a:fill>
          <a:solidFill>
            <a:schemeClr val="accent5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tags" Target="tags/tag1.xml" /><Relationship Id="rId39" Type="http://schemas.openxmlformats.org/officeDocument/2006/relationships/presProps" Target="presProps.xml" /><Relationship Id="rId4" Type="http://schemas.openxmlformats.org/officeDocument/2006/relationships/commentAuthors" Target="commentAuthors.xml" /><Relationship Id="rId40" Type="http://schemas.openxmlformats.org/officeDocument/2006/relationships/viewProps" Target="viewProps.xml" /><Relationship Id="rId41" Type="http://schemas.openxmlformats.org/officeDocument/2006/relationships/theme" Target="theme/theme1.xml" /><Relationship Id="rId42" Type="http://schemas.openxmlformats.org/officeDocument/2006/relationships/tableStyles" Target="tableStyles.xml" /><Relationship Id="rId5" Type="http://schemas.openxmlformats.org/officeDocument/2006/relationships/slideMaster" Target="slideMasters/slideMaster1.xml" /><Relationship Id="rId6" Type="http://schemas.openxmlformats.org/officeDocument/2006/relationships/handoutMaster" Target="handoutMasters/handoutMaster1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6.wmf" /></Relationships>
</file>

<file path=ppt/drawings/_rels/vmlDrawing2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8.wmf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image" Target="../media/image4.png" /><Relationship Id="rId3" Type="http://schemas.openxmlformats.org/officeDocument/2006/relationships/slideMaster" Target="../slideMasters/slideMaster1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image" Target="../media/image6.png" /><Relationship Id="rId3" Type="http://schemas.openxmlformats.org/officeDocument/2006/relationships/slideMaster" Target="../slideMasters/slideMaster1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image" Target="../media/image8.png" /><Relationship Id="rId3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val="3021158020"/>
      </p:ext>
    </p:extLst>
  </p:cSld>
  <p:clrMapOvr>
    <a:masterClrMapping/>
  </p:clrMapOvr>
  <mc:AlternateContent>
    <mc:Choice xmlns:p14="http://schemas.microsoft.com/office/powerpoint/2010/main" Requires="p14">
      <p:transition spd="slow" p14:dur="5000">
        <p14:reveal/>
      </p:transition>
    </mc:Choice>
    <mc:Fallback>
      <p:transition spd="slow">
        <p:fade/>
      </p:transition>
    </mc:Fallback>
  </mc:AlternateContent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4235295095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264329342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val="26835994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386191976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val="55931930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2607423551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3296442374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4008671517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Прав_ответ_1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Правильный ответ</a:t>
            </a:r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</p:spTree>
    <p:extLst>
      <p:ext uri="{BB962C8B-B14F-4D97-AF65-F5344CB8AC3E}">
        <p14:creationId val="2676567704"/>
      </p:ext>
    </p:extLst>
  </p:cSld>
  <p:clrMapOvr>
    <a:masterClrMapping/>
  </p:clrMapOvr>
  <mc:AlternateContent>
    <mc:Choice xmlns:p14="http://schemas.microsoft.com/office/powerpoint/2010/main" Requires="p14">
      <p:transition spd="slow" p14:dur="5000">
        <p14:reveal/>
      </p:transition>
    </mc:Choice>
    <mc:Fallback>
      <p:transition spd="slow">
        <p:fade/>
      </p:transition>
    </mc:Fallback>
  </mc:AlternateContent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Прав_ответ_1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0" y="2585668"/>
            <a:ext cx="2417069" cy="34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90" y="2889345"/>
            <a:ext cx="2115316" cy="314554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Правильный ответ</a:t>
            </a:r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</p:spTree>
    <p:extLst>
      <p:ext uri="{BB962C8B-B14F-4D97-AF65-F5344CB8AC3E}">
        <p14:creationId val="3092314002"/>
      </p:ext>
    </p:extLst>
  </p:cSld>
  <p:clrMapOvr>
    <a:masterClrMapping/>
  </p:clrMapOvr>
  <mc:AlternateContent>
    <mc:Choice xmlns:p14="http://schemas.microsoft.com/office/powerpoint/2010/main" Requires="p14">
      <p:transition spd="slow" p14:dur="5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1644579932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Прав_ответ_1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7" y="2744164"/>
            <a:ext cx="2298197" cy="3297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84" y="2290011"/>
            <a:ext cx="1642875" cy="375209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Правильный ответ</a:t>
            </a:r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</p:spTree>
    <p:extLst>
      <p:ext uri="{BB962C8B-B14F-4D97-AF65-F5344CB8AC3E}">
        <p14:creationId val="3018651997"/>
      </p:ext>
    </p:extLst>
  </p:cSld>
  <p:clrMapOvr>
    <a:masterClrMapping/>
  </p:clrMapOvr>
  <mc:AlternateContent>
    <mc:Choice xmlns:p14="http://schemas.microsoft.com/office/powerpoint/2010/main" Requires="p14">
      <p:transition spd="slow" p14:dur="5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Прав_ответ_1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" y="2399740"/>
            <a:ext cx="1463043" cy="364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106" y="2320491"/>
            <a:ext cx="2002540" cy="372161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Правильный ответ</a:t>
            </a:r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</p:spTree>
    <p:extLst>
      <p:ext uri="{BB962C8B-B14F-4D97-AF65-F5344CB8AC3E}">
        <p14:creationId val="4263708965"/>
      </p:ext>
    </p:extLst>
  </p:cSld>
  <p:clrMapOvr>
    <a:masterClrMapping/>
  </p:clrMapOvr>
  <mc:AlternateContent>
    <mc:Choice xmlns:p14="http://schemas.microsoft.com/office/powerpoint/2010/main" Requires="p14">
      <p:transition spd="slow" p14:dur="5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Прав_ответ_1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87706" y="385187"/>
            <a:ext cx="5366479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69" y="2195523"/>
            <a:ext cx="2176276" cy="3846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46" y="2180283"/>
            <a:ext cx="2575565" cy="38618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156422" y="347301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Правильный ответ</a:t>
            </a:r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156422" y="4485839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156422" y="5498664"/>
            <a:ext cx="3988800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Неправильный ответ</a:t>
            </a:r>
            <a:endParaRPr lang="en-US"/>
          </a:p>
        </p:txBody>
      </p:sp>
    </p:spTree>
    <p:extLst>
      <p:ext uri="{BB962C8B-B14F-4D97-AF65-F5344CB8AC3E}">
        <p14:creationId val="3294969701"/>
      </p:ext>
    </p:extLst>
  </p:cSld>
  <p:clrMapOvr>
    <a:masterClrMapping/>
  </p:clrMapOvr>
  <mc:AlternateContent>
    <mc:Choice xmlns:p14="http://schemas.microsoft.com/office/powerpoint/2010/main" Requires="p14">
      <p:transition spd="slow" p14:dur="5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1976045761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823397072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1861153004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3176616466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3618820676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300499599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3249587690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slideLayout" Target="../slideLayouts/slideLayout17.xml" /><Relationship Id="rId18" Type="http://schemas.openxmlformats.org/officeDocument/2006/relationships/slideLayout" Target="../slideLayouts/slideLayout18.xml" /><Relationship Id="rId19" Type="http://schemas.openxmlformats.org/officeDocument/2006/relationships/slideLayout" Target="../slideLayouts/slideLayout19.xml" /><Relationship Id="rId2" Type="http://schemas.openxmlformats.org/officeDocument/2006/relationships/slideLayout" Target="../slideLayouts/slideLayout2.xml" /><Relationship Id="rId20" Type="http://schemas.openxmlformats.org/officeDocument/2006/relationships/slideLayout" Target="../slideLayouts/slideLayout20.xml" /><Relationship Id="rId21" Type="http://schemas.openxmlformats.org/officeDocument/2006/relationships/slideLayout" Target="../slideLayouts/slideLayout21.xml" /><Relationship Id="rId22" Type="http://schemas.openxmlformats.org/officeDocument/2006/relationships/slideLayout" Target="../slideLayouts/slideLayout22.xml" /><Relationship Id="rId2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val="15407032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682" r:id="rId19"/>
    <p:sldLayoutId id="2147483683" r:id="rId20"/>
    <p:sldLayoutId id="2147483684" r:id="rId21"/>
    <p:sldLayoutId id="2147483685" r:id="rId22"/>
  </p:sldLayoutIdLst>
  <mc:AlternateContent>
    <mc:Choice xmlns:p14="http://schemas.microsoft.com/office/powerpoint/2010/main" Requires="p14">
      <p:transition spd="slow" p14:dur="5000">
        <p14:reveal/>
      </p:transition>
    </mc:Choice>
    <mc:Fallback>
      <p:transition spd="slow">
        <p:fade/>
      </p:transition>
    </mc:Fallback>
  </mc:AlternateContent>
  <p:timing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20.jpeg" /><Relationship Id="rId3" Type="http://schemas.openxmlformats.org/officeDocument/2006/relationships/image" Target="../media/image21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22.jpeg" /><Relationship Id="rId3" Type="http://schemas.openxmlformats.org/officeDocument/2006/relationships/image" Target="../media/image23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24.jpeg" /><Relationship Id="rId3" Type="http://schemas.openxmlformats.org/officeDocument/2006/relationships/image" Target="../media/image25.jpe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26.jpeg" /><Relationship Id="rId3" Type="http://schemas.openxmlformats.org/officeDocument/2006/relationships/image" Target="../media/image27.jpe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28.jpeg" /><Relationship Id="rId3" Type="http://schemas.openxmlformats.org/officeDocument/2006/relationships/image" Target="../media/image29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30.jpeg" /><Relationship Id="rId3" Type="http://schemas.openxmlformats.org/officeDocument/2006/relationships/image" Target="../media/image31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32.jpeg" /><Relationship Id="rId3" Type="http://schemas.openxmlformats.org/officeDocument/2006/relationships/image" Target="../media/image33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34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35.jpeg" /><Relationship Id="rId3" Type="http://schemas.openxmlformats.org/officeDocument/2006/relationships/image" Target="../media/image36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37.jpeg" /><Relationship Id="rId3" Type="http://schemas.openxmlformats.org/officeDocument/2006/relationships/image" Target="../media/image38.jpeg" /><Relationship Id="rId4" Type="http://schemas.openxmlformats.org/officeDocument/2006/relationships/image" Target="../media/image39.jpe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image" Target="../media/image4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41.jpeg" /><Relationship Id="rId3" Type="http://schemas.openxmlformats.org/officeDocument/2006/relationships/image" Target="../media/image42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43.jpeg" /><Relationship Id="rId3" Type="http://schemas.openxmlformats.org/officeDocument/2006/relationships/image" Target="../media/image44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45.jpeg" /><Relationship Id="rId3" Type="http://schemas.openxmlformats.org/officeDocument/2006/relationships/image" Target="../media/image46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47.jpeg" /><Relationship Id="rId3" Type="http://schemas.openxmlformats.org/officeDocument/2006/relationships/oleObject" Target="../embeddings/oleObject2.bin" TargetMode="Internal" /><Relationship Id="rId4" Type="http://schemas.openxmlformats.org/officeDocument/2006/relationships/image" Target="../media/image48.wmf" /><Relationship Id="rId5" Type="http://schemas.openxmlformats.org/officeDocument/2006/relationships/vmlDrawing" Target="../drawings/vmlDrawing2.v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49.jpeg" /><Relationship Id="rId3" Type="http://schemas.openxmlformats.org/officeDocument/2006/relationships/image" Target="../media/image50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hyperlink" Target="https://ds-zvyozdochka-torbeevo-r13.gosweb.gosuslugi.ru/nash-detskiy-sad/nash-kollektiv/karpushina-nataliya-ivanovna.html" TargetMode="Externa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51.jpeg" /><Relationship Id="rId3" Type="http://schemas.openxmlformats.org/officeDocument/2006/relationships/image" Target="../media/image52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hyperlink" Target="https://ds-zvyozdochka-torbeevo-r13.gosweb.gosuslugi.ru/nash-detskiy-sad/nash-kollektiv/karpushina-nataliya-ivanovna.html" TargetMode="Ex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10.jpeg" /><Relationship Id="rId3" Type="http://schemas.openxmlformats.org/officeDocument/2006/relationships/image" Target="../media/image11.jpeg" /><Relationship Id="rId4" Type="http://schemas.openxmlformats.org/officeDocument/2006/relationships/image" Target="../media/image12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13.jpeg" /><Relationship Id="rId3" Type="http://schemas.openxmlformats.org/officeDocument/2006/relationships/image" Target="../media/image14.jpeg" /><Relationship Id="rId4" Type="http://schemas.openxmlformats.org/officeDocument/2006/relationships/image" Target="../media/image15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oleObject" Target="../embeddings/oleObject1.bin" TargetMode="Internal" /><Relationship Id="rId3" Type="http://schemas.openxmlformats.org/officeDocument/2006/relationships/image" Target="../media/image16.wmf" /><Relationship Id="rId4" Type="http://schemas.openxmlformats.org/officeDocument/2006/relationships/vmlDrawing" Target="../drawings/vmlDrawing1.v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17.jpeg" /><Relationship Id="rId3" Type="http://schemas.openxmlformats.org/officeDocument/2006/relationships/image" Target="../media/image18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image" Target="../media/image19.jpe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Заголовок 1"/>
          <p:cNvSpPr txBox="1"/>
          <p:nvPr/>
        </p:nvSpPr>
        <p:spPr>
          <a:xfrm>
            <a:off x="1277038" y="2442818"/>
            <a:ext cx="9485524" cy="356946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/>
          </a:p>
          <a:p>
            <a:endParaRPr lang="ru-RU" sz="4000" b="1"/>
          </a:p>
          <a:p>
            <a:br>
              <a:rPr lang="ru-RU" sz="4000" b="1"/>
            </a:br>
            <a:endParaRPr lang="ru-RU" sz="4000" b="1"/>
          </a:p>
          <a:p>
            <a:endParaRPr lang="ru-RU" sz="4000" b="1"/>
          </a:p>
        </p:txBody>
      </p:sp>
      <p:sp>
        <p:nvSpPr>
          <p:cNvPr id="2" name="Прямоугольник 1"/>
          <p:cNvSpPr/>
          <p:nvPr/>
        </p:nvSpPr>
        <p:spPr>
          <a:xfrm>
            <a:off x="3204642" y="425311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6947" y="126693"/>
            <a:ext cx="1154567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>
                <a:solidFill>
                  <a:schemeClr val="bg2">
                    <a:lumMod val="25000"/>
                  </a:schemeClr>
                </a:solidFill>
              </a:rPr>
              <a:t>Министерство образования РМ</a:t>
            </a:r>
          </a:p>
          <a:p>
            <a:pPr algn="ctr"/>
            <a:r>
              <a:rPr lang="ru-RU" sz="3600" b="1">
                <a:solidFill>
                  <a:schemeClr val="bg2">
                    <a:lumMod val="25000"/>
                  </a:schemeClr>
                </a:solidFill>
              </a:rPr>
              <a:t>ПОРТФОЛИО</a:t>
            </a:r>
          </a:p>
          <a:p>
            <a:pPr algn="ctr"/>
            <a:r>
              <a:rPr lang="ru-RU" sz="2800" b="1">
                <a:solidFill>
                  <a:schemeClr val="accent5">
                    <a:lumMod val="50000"/>
                  </a:schemeClr>
                </a:solidFill>
              </a:rPr>
              <a:t>воспитателя МБДОУ «Детский сад «Звёздочка» </a:t>
            </a:r>
          </a:p>
          <a:p>
            <a:pPr algn="ctr"/>
            <a:r>
              <a:rPr lang="ru-RU" sz="2800" b="1">
                <a:solidFill>
                  <a:schemeClr val="accent5">
                    <a:lumMod val="50000"/>
                  </a:schemeClr>
                </a:solidFill>
              </a:rPr>
              <a:t>ОП «Детский сад «Красная Шапочка»</a:t>
            </a:r>
          </a:p>
          <a:p>
            <a:pPr algn="ctr"/>
            <a:endParaRPr lang="ru-RU" sz="3600" b="1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3600" b="1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36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66303" y="2041230"/>
            <a:ext cx="9248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>
                <a:solidFill>
                  <a:schemeClr val="accent5">
                    <a:lumMod val="50000"/>
                  </a:schemeClr>
                </a:solidFill>
              </a:rPr>
              <a:t>Карпушиной Натальи Ивановны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B583402-7FFA-8E13-5786-FEB5E7331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37" y="2726702"/>
            <a:ext cx="2969627" cy="3959022"/>
          </a:xfrm>
          <a:prstGeom prst="rect">
            <a:avLst/>
          </a:prstGeom>
        </p:spPr>
      </p:pic>
    </p:spTree>
    <p:extLst>
      <p:ext uri="{BB962C8B-B14F-4D97-AF65-F5344CB8AC3E}">
        <p14:creationId val="3490802103"/>
      </p:ext>
    </p:extLst>
  </p:cSld>
  <p:clrMapOvr>
    <a:masterClrMapping/>
  </p:clrMapOvr>
  <mc:AlternateContent>
    <mc:Choice xmlns:p14="http://schemas.microsoft.com/office/powerpoint/2010/main" Requires="p14">
      <p:transition spd="slow" p14:dur="15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Прямоугольник 7"/>
          <p:cNvSpPr/>
          <p:nvPr/>
        </p:nvSpPr>
        <p:spPr>
          <a:xfrm>
            <a:off x="661012" y="225714"/>
            <a:ext cx="10961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РЕЗУЛЬТАТЫ УЧАСТИЯ ВОСПИТАННИКОВ В КОНКУРСАХ, ВЫСТАВКАХ, ТУРНИРАХ И ПР.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79C89844-00BC-C686-193C-FAB1B3A79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val="2358393614"/>
              </p:ext>
            </p:extLst>
          </p:nvPr>
        </p:nvGraphicFramePr>
        <p:xfrm>
          <a:off x="2574252" y="685798"/>
          <a:ext cx="8472735" cy="5946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8614">
                  <a:extLst>
                    <a:ext uri="{9D8B030D-6E8A-4147-A177-3AD203B41FA5}">
                      <a16:colId xmlns:a16="http://schemas.microsoft.com/office/drawing/2014/main" xmlns="" val="3207241246"/>
                    </a:ext>
                  </a:extLst>
                </a:gridCol>
                <a:gridCol w="1763801">
                  <a:extLst>
                    <a:ext uri="{9D8B030D-6E8A-4147-A177-3AD203B41FA5}">
                      <a16:colId xmlns:a16="http://schemas.microsoft.com/office/drawing/2014/main" xmlns="" val="93958335"/>
                    </a:ext>
                  </a:extLst>
                </a:gridCol>
                <a:gridCol w="1373663">
                  <a:extLst>
                    <a:ext uri="{9D8B030D-6E8A-4147-A177-3AD203B41FA5}">
                      <a16:colId xmlns:a16="http://schemas.microsoft.com/office/drawing/2014/main" xmlns="" val="3775364357"/>
                    </a:ext>
                  </a:extLst>
                </a:gridCol>
                <a:gridCol w="146657">
                  <a:extLst>
                    <a:ext uri="{9D8B030D-6E8A-4147-A177-3AD203B41FA5}">
                      <a16:colId xmlns:a16="http://schemas.microsoft.com/office/drawing/2014/main" xmlns="" val="1930671589"/>
                    </a:ext>
                  </a:extLst>
                </a:gridCol>
              </a:tblGrid>
              <a:tr h="561166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конкурса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Результат участия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 marL="38163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Дата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4260636488"/>
                  </a:ext>
                </a:extLst>
              </a:tr>
              <a:tr h="503489">
                <a:tc gridSpan="4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Конкурсы сети интернет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071" marR="86071" marT="43035" marB="43035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1578120"/>
                  </a:ext>
                </a:extLst>
              </a:tr>
              <a:tr h="425814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Международный конкурс по экологии «Экология России»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2023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8745131"/>
                  </a:ext>
                </a:extLst>
              </a:tr>
              <a:tr h="65697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Международный конкурс по экологии «Экология России»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2023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3631367"/>
                  </a:ext>
                </a:extLst>
              </a:tr>
              <a:tr h="503489">
                <a:tc gridSpan="4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6071" marR="86071" marT="43035" marB="43035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97889514"/>
                  </a:ext>
                </a:extLst>
              </a:tr>
              <a:tr h="989947">
                <a:tc>
                  <a:txBody>
                    <a:bodyPr vert="horz" wrap="square"/>
                    <a:lstStyle/>
                    <a:p>
                      <a:pPr marL="201295">
                        <a:lnSpc>
                          <a:spcPct val="115000"/>
                        </a:lnSpc>
                      </a:pPr>
                      <a:r>
                        <a:rPr lang="ru-RU" sz="1400" kern="12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Районный фестиваль детского творчества «Пасхальный благовест»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2021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2021861"/>
                  </a:ext>
                </a:extLst>
              </a:tr>
              <a:tr h="989947">
                <a:tc>
                  <a:txBody>
                    <a:bodyPr vert="horz" wrap="square"/>
                    <a:lstStyle/>
                    <a:p>
                      <a:pPr marL="201295">
                        <a:lnSpc>
                          <a:spcPct val="115000"/>
                        </a:lnSpc>
                      </a:pPr>
                      <a:r>
                        <a:rPr lang="ru-RU" sz="1400" kern="12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Районный фестиваль детского творчества «Пасхальный благовест»</a:t>
                      </a:r>
                      <a:endParaRPr lang="ru-RU" sz="1400"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2022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15528278"/>
                  </a:ext>
                </a:extLst>
              </a:tr>
              <a:tr h="561365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                                                           Всероссийский уровень</a:t>
                      </a:r>
                      <a:endParaRPr lang="ru-RU" sz="1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1571950"/>
                  </a:ext>
                </a:extLst>
              </a:tr>
              <a:tr h="377150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2792627"/>
                  </a:ext>
                </a:extLst>
              </a:tr>
              <a:tr h="377150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553" marR="64553" marT="8966" marB="0" anchor="ctr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6840692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F20C0F8A-3439-4294-652E-104F3A294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4776" y="905222"/>
            <a:ext cx="160404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alt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</a:t>
            </a:r>
            <a:r>
              <a:rPr kumimoji="0" lang="ru-RU" altLang="ru-RU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выставках, турнирах, соревнованиях, акциях, фестивалях</a:t>
            </a: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val="1138449562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5E22EF57-AB9E-FFB7-1DC2-F39D31EB9961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88694C4-F5E2-7972-555E-5E8F1C20C4AC}"/>
              </a:ext>
            </a:extLst>
          </p:cNvPr>
          <p:cNvSpPr/>
          <p:nvPr/>
        </p:nvSpPr>
        <p:spPr>
          <a:xfrm>
            <a:off x="2273386" y="6356060"/>
            <a:ext cx="72481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Победа в дистанционном конкурсе в сети «Интернет»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8954F47-F958-7C94-8B3D-61DE3B6CC8B4}"/>
              </a:ext>
            </a:extLst>
          </p:cNvPr>
          <p:cNvSpPr/>
          <p:nvPr/>
        </p:nvSpPr>
        <p:spPr>
          <a:xfrm>
            <a:off x="661012" y="225714"/>
            <a:ext cx="10961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РЕЗУЛЬТАТЫ УЧАСТИЯ ВОСПИТАННИКОВ В КОНКУРСАХ, ВЫСТАВКАХ, ТУРНИРАХ И ПР.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359A91-5ABE-355D-26ED-9817F2EDB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33" y="595046"/>
            <a:ext cx="4374815" cy="56622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4D58B3-A8CA-4DB2-DB45-6B3B7C2D6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28" y="595046"/>
            <a:ext cx="4374814" cy="5662281"/>
          </a:xfrm>
          <a:prstGeom prst="rect">
            <a:avLst/>
          </a:prstGeom>
        </p:spPr>
      </p:pic>
    </p:spTree>
    <p:extLst>
      <p:ext uri="{BB962C8B-B14F-4D97-AF65-F5344CB8AC3E}">
        <p14:creationId val="497593398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Прямоугольник 2"/>
          <p:cNvSpPr/>
          <p:nvPr/>
        </p:nvSpPr>
        <p:spPr>
          <a:xfrm>
            <a:off x="661012" y="225714"/>
            <a:ext cx="10961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РЕЗУЛЬТАТЫ УЧАСТИЯ ВОСПИТАННИКОВ В КОНКУРСАХ, ВЫСТАВКАХ, ТУРНИРАХ И ПР.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70212" y="5970448"/>
            <a:ext cx="3896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Победа в очном муниципальном мероприятии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1C2E39E-4F9B-47FE-B58C-6541964DA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15" y="821634"/>
            <a:ext cx="3582098" cy="49222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07CD10E-47C1-C559-7310-9CCB506A8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212" y="821635"/>
            <a:ext cx="3582098" cy="492222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8CE8BEA0-C417-6AE9-B4F0-CE26154B861D}"/>
              </a:ext>
            </a:extLst>
          </p:cNvPr>
          <p:cNvSpPr/>
          <p:nvPr/>
        </p:nvSpPr>
        <p:spPr>
          <a:xfrm>
            <a:off x="1586251" y="5939425"/>
            <a:ext cx="3896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Победа в очном муниципальном мероприятии</a:t>
            </a:r>
          </a:p>
        </p:txBody>
      </p:sp>
    </p:spTree>
    <p:extLst>
      <p:ext uri="{BB962C8B-B14F-4D97-AF65-F5344CB8AC3E}">
        <p14:creationId val="581772944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ADF542DE-F30F-05C1-2F56-BD3A9897F692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3E0398A-51ED-E011-E67E-61DC7D053214}"/>
              </a:ext>
            </a:extLst>
          </p:cNvPr>
          <p:cNvSpPr/>
          <p:nvPr/>
        </p:nvSpPr>
        <p:spPr>
          <a:xfrm>
            <a:off x="2170246" y="132471"/>
            <a:ext cx="7988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НАЛИЧИЕ АВТОРСКИХ ПРОГРАММ, МЕТОДИЧЕСКИХ ПОСОБИЙ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FD1A30E-9E99-BD3C-F1E0-021288F056E6}"/>
              </a:ext>
            </a:extLst>
          </p:cNvPr>
          <p:cNvSpPr/>
          <p:nvPr/>
        </p:nvSpPr>
        <p:spPr>
          <a:xfrm>
            <a:off x="4701821" y="463779"/>
            <a:ext cx="3126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Муниципальный уровень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EF218BC-B841-0CD5-3317-F31D19D03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82" y="949531"/>
            <a:ext cx="4444557" cy="57525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5EC715-0FB5-691F-276B-886225679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01" y="949531"/>
            <a:ext cx="4444557" cy="5752549"/>
          </a:xfrm>
          <a:prstGeom prst="rect">
            <a:avLst/>
          </a:prstGeom>
        </p:spPr>
      </p:pic>
    </p:spTree>
    <p:extLst>
      <p:ext uri="{BB962C8B-B14F-4D97-AF65-F5344CB8AC3E}">
        <p14:creationId val="1344758523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2170246" y="132471"/>
            <a:ext cx="7988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НАЛИЧИЕ АВТОРСКИХ ПРОГРАММ, МЕТОДИЧЕСКИХ ПОСОБИЙ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1821" y="463779"/>
            <a:ext cx="3126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Муниципальный уровень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69E550-71AD-E1A7-2F9E-79E02961F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998" y="862576"/>
            <a:ext cx="4527473" cy="58598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1A89D99-5743-BDBC-CD81-367209C49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57" y="862576"/>
            <a:ext cx="4527473" cy="5859866"/>
          </a:xfrm>
          <a:prstGeom prst="rect">
            <a:avLst/>
          </a:prstGeom>
        </p:spPr>
      </p:pic>
    </p:spTree>
    <p:extLst>
      <p:ext uri="{BB962C8B-B14F-4D97-AF65-F5344CB8AC3E}">
        <p14:creationId val="3062252213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89DB6B1F-150D-A9BC-E971-F2792E8B3D9D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A9B5E04-9DC9-AD79-4C92-821DC7A51FF5}"/>
              </a:ext>
            </a:extLst>
          </p:cNvPr>
          <p:cNvSpPr/>
          <p:nvPr/>
        </p:nvSpPr>
        <p:spPr>
          <a:xfrm>
            <a:off x="1520328" y="245359"/>
            <a:ext cx="10030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C3CDACA6-783C-30FB-CBE9-1B507F28A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val="4090227808"/>
              </p:ext>
            </p:extLst>
          </p:nvPr>
        </p:nvGraphicFramePr>
        <p:xfrm>
          <a:off x="2173357" y="967406"/>
          <a:ext cx="8998226" cy="5710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8904">
                  <a:extLst>
                    <a:ext uri="{9D8B030D-6E8A-4147-A177-3AD203B41FA5}">
                      <a16:colId xmlns:a16="http://schemas.microsoft.com/office/drawing/2014/main" xmlns="" val="3952767372"/>
                    </a:ext>
                  </a:extLst>
                </a:gridCol>
                <a:gridCol w="1670090">
                  <a:extLst>
                    <a:ext uri="{9D8B030D-6E8A-4147-A177-3AD203B41FA5}">
                      <a16:colId xmlns:a16="http://schemas.microsoft.com/office/drawing/2014/main" xmlns="" val="3040646839"/>
                    </a:ext>
                  </a:extLst>
                </a:gridCol>
                <a:gridCol w="127201">
                  <a:extLst>
                    <a:ext uri="{9D8B030D-6E8A-4147-A177-3AD203B41FA5}">
                      <a16:colId xmlns:a16="http://schemas.microsoft.com/office/drawing/2014/main" xmlns="" val="1251333856"/>
                    </a:ext>
                  </a:extLst>
                </a:gridCol>
                <a:gridCol w="3748475">
                  <a:extLst>
                    <a:ext uri="{9D8B030D-6E8A-4147-A177-3AD203B41FA5}">
                      <a16:colId xmlns:a16="http://schemas.microsoft.com/office/drawing/2014/main" xmlns="" val="2959794670"/>
                    </a:ext>
                  </a:extLst>
                </a:gridCol>
                <a:gridCol w="2673556">
                  <a:extLst>
                    <a:ext uri="{9D8B030D-6E8A-4147-A177-3AD203B41FA5}">
                      <a16:colId xmlns:a16="http://schemas.microsoft.com/office/drawing/2014/main" xmlns="" val="3391839440"/>
                    </a:ext>
                  </a:extLst>
                </a:gridCol>
              </a:tblGrid>
              <a:tr h="25671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Дата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Место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Тема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Название мероприятия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3756674726"/>
                  </a:ext>
                </a:extLst>
              </a:tr>
              <a:tr h="299304">
                <a:tc gridSpan="5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Уровень образовательной организации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68" marR="69668" marT="34834" marB="34834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6061537"/>
                  </a:ext>
                </a:extLst>
              </a:tr>
              <a:tr h="567950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2021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«Речь развиваем-интеллект повышаем»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Выступление на педсовете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518383359"/>
                  </a:ext>
                </a:extLst>
              </a:tr>
              <a:tr h="567950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2022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«Современные подходы к организации речевого развития дошкольников»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Круглый стол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3122555948"/>
                  </a:ext>
                </a:extLst>
              </a:tr>
              <a:tr h="567950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 2022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«Играем-речь развиваем»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Консультация для воспитателей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320913065"/>
                  </a:ext>
                </a:extLst>
              </a:tr>
              <a:tr h="567950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2023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«Опыт работы с родителями по формированию звуковой культуры речи у старших дошкольников»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Выступление на педсовете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863273743"/>
                  </a:ext>
                </a:extLst>
              </a:tr>
              <a:tr h="567950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2023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«Педагогическое просвещение современных родителей»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Выступление на общем родительском собрании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641020709"/>
                  </a:ext>
                </a:extLst>
              </a:tr>
              <a:tr h="299304">
                <a:tc gridSpan="5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Муниципальный уровень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3001512"/>
                  </a:ext>
                </a:extLst>
              </a:tr>
              <a:tr h="284852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2021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МБДОУ «Детский сад «Звёздочка»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«Особенности современных форм и методов работы в ДОУ»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Выступление на методическом объединение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330908936"/>
                  </a:ext>
                </a:extLst>
              </a:tr>
              <a:tr h="314299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2022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МБДОУ «Детский сад «Звёздочка»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«Современные технологии речевого развития»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Семинар - практикум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1732778722"/>
                  </a:ext>
                </a:extLst>
              </a:tr>
              <a:tr h="567950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2023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 МБДОУ «Детский сад «Звёздочка»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«Проблемы речевого развития детей дошкольного возраста в современном мире» 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 Выступление на августовских секционных занятиях воспитателей групп раннего и дошкольного возраста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844776047"/>
                  </a:ext>
                </a:extLst>
              </a:tr>
              <a:tr h="224328">
                <a:tc gridSpan="5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Всероссийский уровень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96747324"/>
                  </a:ext>
                </a:extLst>
              </a:tr>
              <a:tr h="426401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2023 г.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ГБУ ДПО РМ «ЦНППМ Педагог 13.ру»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gridSpan="2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«Пальчиковые игры – как основа развития речи и мелкой моторики детей дошкольного возраста»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</a:rPr>
                        <a:t>Круглый стол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251" marR="52251" marT="7257" marB="0"/>
                </a:tc>
                <a:extLst>
                  <a:ext uri="{0D108BD9-81ED-4DB2-BD59-A6C34878D82A}">
                    <a16:rowId xmlns:a16="http://schemas.microsoft.com/office/drawing/2014/main" xmlns="" val="2062056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val="3048515151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B6952BF0-725E-A4AA-F0D8-6DC4A6EA0F6A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C55EA62-B058-EDD2-E2BF-1838D0962F00}"/>
              </a:ext>
            </a:extLst>
          </p:cNvPr>
          <p:cNvSpPr/>
          <p:nvPr/>
        </p:nvSpPr>
        <p:spPr>
          <a:xfrm>
            <a:off x="1520328" y="245359"/>
            <a:ext cx="10030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EE71372-5A84-8574-047E-D74BAE3FF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96" y="891690"/>
            <a:ext cx="4452730" cy="57631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63BE15-2E59-A383-6241-E619ED491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89" y="891690"/>
            <a:ext cx="4452730" cy="5763128"/>
          </a:xfrm>
          <a:prstGeom prst="rect">
            <a:avLst/>
          </a:prstGeom>
        </p:spPr>
      </p:pic>
    </p:spTree>
    <p:extLst>
      <p:ext uri="{BB962C8B-B14F-4D97-AF65-F5344CB8AC3E}">
        <p14:creationId val="3302713797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1520328" y="245359"/>
            <a:ext cx="10030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262C59-3058-6D0E-F175-911366CB7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41" y="1216662"/>
            <a:ext cx="4283928" cy="55446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199834-140B-7DEA-A60C-0B6960075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10" y="1261022"/>
            <a:ext cx="3888460" cy="550028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93BF4B6-97B0-1EF4-ABE7-37B1EC1208B2}"/>
              </a:ext>
            </a:extLst>
          </p:cNvPr>
          <p:cNvSpPr/>
          <p:nvPr/>
        </p:nvSpPr>
        <p:spPr>
          <a:xfrm>
            <a:off x="4020513" y="5328065"/>
            <a:ext cx="1058374" cy="626545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173188C-39F8-6763-44F6-EBCF7A6D1255}"/>
              </a:ext>
            </a:extLst>
          </p:cNvPr>
          <p:cNvSpPr/>
          <p:nvPr/>
        </p:nvSpPr>
        <p:spPr>
          <a:xfrm>
            <a:off x="6984540" y="4850612"/>
            <a:ext cx="2981010" cy="441594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val="971531263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1638401" y="132471"/>
            <a:ext cx="905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ПРОВЕДЕНИЕ ОТКРЫТЫХ ЗАНЯТИЙ, МАСТЕР-КЛАССОВ, МЕРОПРИЯТИЙ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EA1C62D9-F55C-46A0-6886-1286DB986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val="366670477"/>
              </p:ext>
            </p:extLst>
          </p:nvPr>
        </p:nvGraphicFramePr>
        <p:xfrm>
          <a:off x="1649895" y="607379"/>
          <a:ext cx="8892209" cy="6118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278">
                  <a:extLst>
                    <a:ext uri="{9D8B030D-6E8A-4147-A177-3AD203B41FA5}">
                      <a16:colId xmlns:a16="http://schemas.microsoft.com/office/drawing/2014/main" xmlns="" val="619355177"/>
                    </a:ext>
                  </a:extLst>
                </a:gridCol>
                <a:gridCol w="2551195">
                  <a:extLst>
                    <a:ext uri="{9D8B030D-6E8A-4147-A177-3AD203B41FA5}">
                      <a16:colId xmlns:a16="http://schemas.microsoft.com/office/drawing/2014/main" xmlns="" val="2594445110"/>
                    </a:ext>
                  </a:extLst>
                </a:gridCol>
                <a:gridCol w="2736868">
                  <a:extLst>
                    <a:ext uri="{9D8B030D-6E8A-4147-A177-3AD203B41FA5}">
                      <a16:colId xmlns:a16="http://schemas.microsoft.com/office/drawing/2014/main" xmlns="" val="1286231204"/>
                    </a:ext>
                  </a:extLst>
                </a:gridCol>
                <a:gridCol w="2736868">
                  <a:extLst>
                    <a:ext uri="{9D8B030D-6E8A-4147-A177-3AD203B41FA5}">
                      <a16:colId xmlns:a16="http://schemas.microsoft.com/office/drawing/2014/main" xmlns="" val="3367705262"/>
                    </a:ext>
                  </a:extLst>
                </a:gridCol>
              </a:tblGrid>
              <a:tr h="424513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Дата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Место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Тема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Название мероприятия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extLst>
                  <a:ext uri="{0D108BD9-81ED-4DB2-BD59-A6C34878D82A}">
                    <a16:rowId xmlns:a16="http://schemas.microsoft.com/office/drawing/2014/main" xmlns="" val="371568129"/>
                  </a:ext>
                </a:extLst>
              </a:tr>
              <a:tr h="250982">
                <a:tc gridSpan="4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Уровень образовательной организации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99" marR="57399" marT="28699" marB="28699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94393064"/>
                  </a:ext>
                </a:extLst>
              </a:tr>
              <a:tr h="657528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2021 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«Дорожка в сказку»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Открытое занятие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extLst>
                  <a:ext uri="{0D108BD9-81ED-4DB2-BD59-A6C34878D82A}">
                    <a16:rowId xmlns:a16="http://schemas.microsoft.com/office/drawing/2014/main" xmlns="" val="1643658540"/>
                  </a:ext>
                </a:extLst>
              </a:tr>
              <a:tr h="657528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2022 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«Инновационные образовательные технологии в обучении дошкольников»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Мастер - класс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extLst>
                  <a:ext uri="{0D108BD9-81ED-4DB2-BD59-A6C34878D82A}">
                    <a16:rowId xmlns:a16="http://schemas.microsoft.com/office/drawing/2014/main" xmlns="" val="3192855001"/>
                  </a:ext>
                </a:extLst>
              </a:tr>
              <a:tr h="657528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2023 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«Путешествие в страну Красивой речи»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Открытое мероприятие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extLst>
                  <a:ext uri="{0D108BD9-81ED-4DB2-BD59-A6C34878D82A}">
                    <a16:rowId xmlns:a16="http://schemas.microsoft.com/office/drawing/2014/main" xmlns="" val="2893283689"/>
                  </a:ext>
                </a:extLst>
              </a:tr>
              <a:tr h="250982">
                <a:tc gridSpan="4">
                  <a:txBody>
                    <a:bodyPr vert="horz" wrap="square"/>
                    <a:lstStyle/>
                    <a:p>
                      <a:pPr marL="8255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Муниципальный уровень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99" marR="57399" marT="28699" marB="28699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4509239"/>
                  </a:ext>
                </a:extLst>
              </a:tr>
              <a:tr h="657528">
                <a:tc>
                  <a:txBody>
                    <a:bodyPr vert="horz" wrap="square"/>
                    <a:lstStyle/>
                    <a:p>
                      <a:pPr indent="81026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2021 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«Путешествие на остров букв»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Районное секционное занятие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extLst>
                  <a:ext uri="{0D108BD9-81ED-4DB2-BD59-A6C34878D82A}">
                    <a16:rowId xmlns:a16="http://schemas.microsoft.com/office/drawing/2014/main" xmlns="" val="3867117877"/>
                  </a:ext>
                </a:extLst>
              </a:tr>
              <a:tr h="657528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2022 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«Играем и красиво говорим»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Мастер – класс на районном семинаре для педагогов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extLst>
                  <a:ext uri="{0D108BD9-81ED-4DB2-BD59-A6C34878D82A}">
                    <a16:rowId xmlns:a16="http://schemas.microsoft.com/office/drawing/2014/main" xmlns="" val="3150976526"/>
                  </a:ext>
                </a:extLst>
              </a:tr>
              <a:tr h="657528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2023 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«Говорим правильно»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Районное секционное занятие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extLst>
                  <a:ext uri="{0D108BD9-81ED-4DB2-BD59-A6C34878D82A}">
                    <a16:rowId xmlns:a16="http://schemas.microsoft.com/office/drawing/2014/main" xmlns="" val="529215534"/>
                  </a:ext>
                </a:extLst>
              </a:tr>
              <a:tr h="657528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2023 г.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МБДОУ «Детский сад «Звёздочка» ОП «Детский сад «Красная Шапочка»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«Проведение словесных игр»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Мастер – класс на районном семинаре для педагогов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extLst>
                  <a:ext uri="{0D108BD9-81ED-4DB2-BD59-A6C34878D82A}">
                    <a16:rowId xmlns:a16="http://schemas.microsoft.com/office/drawing/2014/main" xmlns="" val="2570533046"/>
                  </a:ext>
                </a:extLst>
              </a:tr>
              <a:tr h="246958">
                <a:tc gridSpan="4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Всероссийский уровень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13612835"/>
                  </a:ext>
                </a:extLst>
              </a:tr>
              <a:tr h="342019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700">
                          <a:effectLst/>
                        </a:rPr>
                        <a:t> 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049" marR="43049" marT="5979" marB="0"/>
                </a:tc>
                <a:extLst>
                  <a:ext uri="{0D108BD9-81ED-4DB2-BD59-A6C34878D82A}">
                    <a16:rowId xmlns:a16="http://schemas.microsoft.com/office/drawing/2014/main" xmlns="" val="3462721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val="3761609834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F6E70A93-D612-3EE9-FE15-2BBA126F2830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67AFFC6-09C9-649D-C511-3AC0F1C6B3BA}"/>
              </a:ext>
            </a:extLst>
          </p:cNvPr>
          <p:cNvSpPr/>
          <p:nvPr/>
        </p:nvSpPr>
        <p:spPr>
          <a:xfrm>
            <a:off x="1638401" y="132471"/>
            <a:ext cx="9052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ПРОВЕДЕНИЕ ОТКРЫТЫХ ЗАНЯТИЙ, МАСТЕР-КЛАССОВ, МЕРОПРИЯТИЙ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2F8E441-E2CC-4452-C385-90A043C12820}"/>
              </a:ext>
            </a:extLst>
          </p:cNvPr>
          <p:cNvSpPr/>
          <p:nvPr/>
        </p:nvSpPr>
        <p:spPr>
          <a:xfrm>
            <a:off x="1395470" y="75687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Уровень образовательной организации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DEF4AAF-45EC-A35A-52CA-D835305C3931}"/>
              </a:ext>
            </a:extLst>
          </p:cNvPr>
          <p:cNvSpPr/>
          <p:nvPr/>
        </p:nvSpPr>
        <p:spPr>
          <a:xfrm>
            <a:off x="7473317" y="756879"/>
            <a:ext cx="3126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Муниципальный уровень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9A4EAB9-FC5E-DECA-4712-5BD635BC2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01" y="1285460"/>
            <a:ext cx="4100698" cy="53074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7B1E4E4-3EE2-58FF-AC3D-AFAF4874B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77" y="1285461"/>
            <a:ext cx="4100699" cy="5307496"/>
          </a:xfrm>
          <a:prstGeom prst="rect">
            <a:avLst/>
          </a:prstGeom>
        </p:spPr>
      </p:pic>
    </p:spTree>
    <p:extLst>
      <p:ext uri="{BB962C8B-B14F-4D97-AF65-F5344CB8AC3E}">
        <p14:creationId val="365687824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4240860" y="126560"/>
            <a:ext cx="353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chemeClr val="accent5">
                    <a:lumMod val="50000"/>
                  </a:schemeClr>
                </a:solidFill>
              </a:rPr>
              <a:t>ОБЩИЕ СВЕДЕНИЯ</a:t>
            </a:r>
            <a:r>
              <a:rPr lang="ru-RU" sz="2800" b="1"/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7624" y="610136"/>
            <a:ext cx="1169991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Дата рождения: </a:t>
            </a: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12.01.1993 г. </a:t>
            </a:r>
          </a:p>
          <a:p>
            <a:pPr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  <a:p>
            <a:pPr marL="342900" indent="-342900" algn="ctr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endParaRPr lang="ru-RU" altLang="ru-RU" sz="200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 u="sng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ГОУ ВПО «Мордовский государственный педагогический институт им. М.Е. Евсевьева»</a:t>
            </a: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, </a:t>
            </a:r>
          </a:p>
          <a:p>
            <a:pPr algn="ctr"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диплом серии 101305 №0457006 от 12.02.2016 г. </a:t>
            </a:r>
          </a:p>
          <a:p>
            <a:pPr algn="ctr"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Присвоенная квалификация: «Учитель-логопед».</a:t>
            </a:r>
          </a:p>
          <a:p>
            <a:pPr algn="ctr"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endParaRPr lang="ru-RU" altLang="ru-RU" sz="200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АНО ДПО «Волгоградская Гуманитарная Академия профессиональной подготовки специалистов социальной сферы»,</a:t>
            </a:r>
          </a:p>
          <a:p>
            <a:pPr algn="ctr"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диплом №342405256634 от 06.04.2017 г.</a:t>
            </a:r>
          </a:p>
          <a:p>
            <a:pPr algn="ctr"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о переподготовке по программе дополнительного профессионального образования «Дошкольная педагогика. Воспитание и развитие детей в ДОО» </a:t>
            </a:r>
          </a:p>
          <a:p>
            <a:pPr marL="342900" indent="-342900" algn="ctr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endParaRPr lang="ru-RU" altLang="ru-RU" sz="200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Стаж педагогической работы (по специальности): </a:t>
            </a: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7 лет.                 </a:t>
            </a: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endParaRPr lang="ru-RU" altLang="ru-RU" sz="2000" b="1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Общий трудовой стаж: 9</a:t>
            </a: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лет.</a:t>
            </a: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endParaRPr lang="ru-RU" altLang="ru-RU" sz="200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первая квалификационная категория.</a:t>
            </a:r>
          </a:p>
          <a:p>
            <a:pPr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endParaRPr lang="ru-RU" altLang="ru-RU" sz="200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22.05.2019 г.</a:t>
            </a: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endParaRPr lang="ru-RU" altLang="ru-RU" sz="200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  <a:p>
            <a:pPr marL="342900" indent="-342900">
              <a:lnSpc>
                <a:spcPct val="80000"/>
              </a:lnSpc>
              <a:buFont typeface="Courier New" panose="02070309020205020404" pitchFamily="49" charset="0"/>
              <a:buChar char="o"/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r>
              <a:rPr lang="ru-RU" altLang="ru-RU" sz="2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Прохождение курсов повышения квалификации: ноябрь</a:t>
            </a:r>
            <a:r>
              <a:rPr lang="ru-RU" altLang="ru-RU" sz="200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 2023 г.</a:t>
            </a:r>
          </a:p>
          <a:p>
            <a:pPr>
              <a:lnSpc>
                <a:spcPct val="80000"/>
              </a:lnSpc>
              <a:tabLst>
                <a:tab pos="342900"/>
                <a:tab pos="447675"/>
                <a:tab pos="896938"/>
                <a:tab pos="1346200"/>
                <a:tab pos="1795463"/>
                <a:tab pos="2244725"/>
                <a:tab pos="2693988"/>
                <a:tab pos="3143250"/>
                <a:tab pos="3592513"/>
                <a:tab pos="4041775"/>
                <a:tab pos="4491038"/>
                <a:tab pos="4940300"/>
                <a:tab pos="5389563"/>
                <a:tab pos="5838825"/>
                <a:tab pos="6288088"/>
                <a:tab pos="6737350"/>
                <a:tab pos="7186613"/>
                <a:tab pos="7635875"/>
                <a:tab pos="8085138"/>
                <a:tab pos="8534400"/>
                <a:tab pos="8983663"/>
              </a:tabLst>
            </a:pPr>
            <a:endParaRPr lang="ru-RU" altLang="ru-RU" sz="200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val="1110899090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EF03148D-55FD-CE1C-C3F6-AE79E9976290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850C07-4FB3-FEED-5D73-3E5C7510937B}"/>
              </a:ext>
            </a:extLst>
          </p:cNvPr>
          <p:cNvSpPr/>
          <p:nvPr/>
        </p:nvSpPr>
        <p:spPr>
          <a:xfrm>
            <a:off x="4697313" y="132471"/>
            <a:ext cx="293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Экспертная деятельность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8B3A722-ACAF-06CC-445F-3A5713FB1578}"/>
              </a:ext>
            </a:extLst>
          </p:cNvPr>
          <p:cNvSpPr/>
          <p:nvPr/>
        </p:nvSpPr>
        <p:spPr>
          <a:xfrm>
            <a:off x="7473317" y="756879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D886DF-C89F-EC12-599B-848AD3B6F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942" y="624408"/>
            <a:ext cx="4713872" cy="6101121"/>
          </a:xfrm>
          <a:prstGeom prst="rect">
            <a:avLst/>
          </a:prstGeom>
        </p:spPr>
      </p:pic>
    </p:spTree>
    <p:extLst>
      <p:ext uri="{BB962C8B-B14F-4D97-AF65-F5344CB8AC3E}">
        <p14:creationId val="980437461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Прямоугольник 3"/>
          <p:cNvSpPr/>
          <p:nvPr/>
        </p:nvSpPr>
        <p:spPr>
          <a:xfrm>
            <a:off x="889091" y="240735"/>
            <a:ext cx="10354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7E4652C-9B23-43C4-7FB3-49439637C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51" y="887066"/>
            <a:ext cx="4482108" cy="5801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FBE7095-41B9-0C96-BBA8-130C030C5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846" y="887066"/>
            <a:ext cx="4482108" cy="5801150"/>
          </a:xfrm>
          <a:prstGeom prst="rect">
            <a:avLst/>
          </a:prstGeom>
        </p:spPr>
      </p:pic>
    </p:spTree>
    <p:extLst>
      <p:ext uri="{BB962C8B-B14F-4D97-AF65-F5344CB8AC3E}">
        <p14:creationId val="3073515366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889091" y="157244"/>
            <a:ext cx="10354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ПОЗИТИВНЫЕ РЕЗУЛЬТАТЫ РАБОТЫ С ВОСПИТАННИКАМИ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57DA26-C160-A794-67A3-398A7B246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8" y="1033670"/>
            <a:ext cx="3895919" cy="50424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463128C-437E-EF1C-F7EC-A3FEE563F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546" y="1033670"/>
            <a:ext cx="3895919" cy="50424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AB18633-139A-5CE7-1765-3121C294B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53" y="1033670"/>
            <a:ext cx="3895919" cy="5042452"/>
          </a:xfrm>
          <a:prstGeom prst="rect">
            <a:avLst/>
          </a:prstGeom>
        </p:spPr>
      </p:pic>
    </p:spTree>
    <p:extLst>
      <p:ext uri="{BB962C8B-B14F-4D97-AF65-F5344CB8AC3E}">
        <p14:creationId val="2238996095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F1C1087-A66E-BEBA-4A70-09E5E829C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40" y="159026"/>
            <a:ext cx="5052920" cy="65399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889091" y="157244"/>
            <a:ext cx="10354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КАЧЕСТВО ВЗАИМОДЕЙСТВИЯ С РОДИТЕЛЯМИ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35482F-791F-C7D3-320F-BBB9C08A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64" y="576469"/>
            <a:ext cx="4731771" cy="61242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72B5632-42DD-E189-9D3B-7CC48ADE7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526576"/>
            <a:ext cx="4777820" cy="6183888"/>
          </a:xfrm>
          <a:prstGeom prst="rect">
            <a:avLst/>
          </a:prstGeom>
        </p:spPr>
      </p:pic>
    </p:spTree>
    <p:extLst>
      <p:ext uri="{BB962C8B-B14F-4D97-AF65-F5344CB8AC3E}">
        <p14:creationId val="2086958470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F11DA0BA-3CD3-A0FF-EEC4-436E0E6D8DEC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76F39E8-DBAB-D240-AE26-EAA936622552}"/>
              </a:ext>
            </a:extLst>
          </p:cNvPr>
          <p:cNvSpPr/>
          <p:nvPr/>
        </p:nvSpPr>
        <p:spPr>
          <a:xfrm>
            <a:off x="889091" y="157244"/>
            <a:ext cx="10354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КАЧЕСТВО ВЗАИМОДЕЙСТВИЯ С РОДИТЕЛЯМИ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8D5E79-5058-276A-63D8-B84B78DA8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68" y="669234"/>
            <a:ext cx="4544389" cy="58817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13D9AD1-1E57-1F03-22E7-6B890C564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046" y="669234"/>
            <a:ext cx="4544390" cy="5881761"/>
          </a:xfrm>
          <a:prstGeom prst="rect">
            <a:avLst/>
          </a:prstGeom>
        </p:spPr>
      </p:pic>
    </p:spTree>
    <p:extLst>
      <p:ext uri="{BB962C8B-B14F-4D97-AF65-F5344CB8AC3E}">
        <p14:creationId val="2117736561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889091" y="157244"/>
            <a:ext cx="10354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РАБОТА С ДЕТЬМИ ИЗ СОЦИАЛЬНО-НЕБЛАГОПОЛУЧНЫХ СЕМЕЙ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E978D6A-8FB0-1A89-6C95-1BC696F5E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5" y="563217"/>
            <a:ext cx="4676910" cy="60532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EFF803E-AEA2-5BEE-AF51-0F41954DE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8" y="563217"/>
            <a:ext cx="4676911" cy="6053283"/>
          </a:xfrm>
          <a:prstGeom prst="rect">
            <a:avLst/>
          </a:prstGeom>
        </p:spPr>
      </p:pic>
    </p:spTree>
    <p:extLst>
      <p:ext uri="{BB962C8B-B14F-4D97-AF65-F5344CB8AC3E}">
        <p14:creationId val="3034074054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889091" y="157244"/>
            <a:ext cx="10354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УЧАСТИЕ ПЕДАГОГА В ПРОФЕССИОНАЛЬНЫХ КОНКУРСАХ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1ED33C5F-C90C-FCF1-3CF8-68B3FF857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val="767202236"/>
              </p:ext>
            </p:extLst>
          </p:nvPr>
        </p:nvGraphicFramePr>
        <p:xfrm>
          <a:off x="1780468" y="1162853"/>
          <a:ext cx="9874720" cy="51424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4903">
                  <a:extLst>
                    <a:ext uri="{9D8B030D-6E8A-4147-A177-3AD203B41FA5}">
                      <a16:colId xmlns:a16="http://schemas.microsoft.com/office/drawing/2014/main" xmlns="" val="3295715832"/>
                    </a:ext>
                  </a:extLst>
                </a:gridCol>
                <a:gridCol w="1844657">
                  <a:extLst>
                    <a:ext uri="{9D8B030D-6E8A-4147-A177-3AD203B41FA5}">
                      <a16:colId xmlns:a16="http://schemas.microsoft.com/office/drawing/2014/main" xmlns="" val="28957193"/>
                    </a:ext>
                  </a:extLst>
                </a:gridCol>
                <a:gridCol w="1575160">
                  <a:extLst>
                    <a:ext uri="{9D8B030D-6E8A-4147-A177-3AD203B41FA5}">
                      <a16:colId xmlns:a16="http://schemas.microsoft.com/office/drawing/2014/main" xmlns="" val="3538377752"/>
                    </a:ext>
                  </a:extLst>
                </a:gridCol>
              </a:tblGrid>
              <a:tr h="942274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Наименование конкурса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Результат участия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Дата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3322082265"/>
                  </a:ext>
                </a:extLst>
              </a:tr>
              <a:tr h="674127">
                <a:tc gridSpan="3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Конкурсы сети интернет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06574436"/>
                  </a:ext>
                </a:extLst>
              </a:tr>
              <a:tr h="656585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«Воспитатель года -2020» по Р.М.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 место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2020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23940988"/>
                  </a:ext>
                </a:extLst>
              </a:tr>
              <a:tr h="656585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  «Воспитатель года – 2020» по России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16 место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2020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1510529697"/>
                  </a:ext>
                </a:extLst>
              </a:tr>
              <a:tr h="674127">
                <a:tc gridSpan="3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Муниципальный уровень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18785679"/>
                  </a:ext>
                </a:extLst>
              </a:tr>
              <a:tr h="504969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«Воспитатель года -2019»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Финалист 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2019 г.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121338518"/>
                  </a:ext>
                </a:extLst>
              </a:tr>
              <a:tr h="528776">
                <a:tc gridSpan="3"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Всероссийский уровень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0066868"/>
                  </a:ext>
                </a:extLst>
              </a:tr>
              <a:tr h="504969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3741941507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29B63B85-4C7A-B8D4-8D8B-F66604CB7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03" y="1163329"/>
            <a:ext cx="17832450" cy="90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val="3512444061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B27736F4-E0B7-DFB5-49B7-4B1042A643D3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08293B0-A2A8-DC29-782A-890EF6D99E52}"/>
              </a:ext>
            </a:extLst>
          </p:cNvPr>
          <p:cNvSpPr/>
          <p:nvPr/>
        </p:nvSpPr>
        <p:spPr>
          <a:xfrm>
            <a:off x="889091" y="157244"/>
            <a:ext cx="10354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УЧАСТИЕ ПЕДАГОГА В ПРОФЕССИОНАЛЬНЫХ КОНКУРСАХ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C34957-1291-228B-61ED-597FB4238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35" y="1063487"/>
            <a:ext cx="6123323" cy="4731026"/>
          </a:xfrm>
          <a:prstGeom prst="rect">
            <a:avLst/>
          </a:prstGeom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5AC8FA29-083E-1414-A3C9-B5911A2EFE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2108" y="862391"/>
          <a:ext cx="3824287" cy="5418138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9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82108" y="862391"/>
                        <a:ext cx="382428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val="3193626893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889091" y="157244"/>
            <a:ext cx="10354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НАГРАДЫ И ПООЩРЕНИЯ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F670AB-AB02-90F0-2E4C-06DE41727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7" y="715617"/>
            <a:ext cx="4546093" cy="58839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1F82163-72A6-46EA-D991-96B156B04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631" y="715617"/>
            <a:ext cx="4546093" cy="5883966"/>
          </a:xfrm>
          <a:prstGeom prst="rect">
            <a:avLst/>
          </a:prstGeom>
        </p:spPr>
      </p:pic>
    </p:spTree>
    <p:extLst>
      <p:ext uri="{BB962C8B-B14F-4D97-AF65-F5344CB8AC3E}">
        <p14:creationId val="485900757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D8F4B11-C794-AA71-58F0-2295D222D38C}"/>
              </a:ext>
            </a:extLst>
          </p:cNvPr>
          <p:cNvSpPr txBox="1"/>
          <p:nvPr/>
        </p:nvSpPr>
        <p:spPr>
          <a:xfrm>
            <a:off x="1177732" y="455499"/>
            <a:ext cx="9960746" cy="1445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600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Обобщение педагогического опыта</a:t>
            </a:r>
            <a:endParaRPr lang="ru-RU" sz="1200">
              <a:solidFill>
                <a:schemeClr val="bg2">
                  <a:lumMod val="2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600" b="1">
                <a:solidFill>
                  <a:schemeClr val="bg2">
                    <a:lumMod val="25000"/>
                  </a:schemeClr>
                </a:solidFill>
                <a:effectLst/>
                <a:ea typeface="Times New Roman" panose="02020603050405020304" pitchFamily="18" charset="0"/>
              </a:rPr>
              <a:t> «Развитие речи дошкольников посредством использования дидактических игр»</a:t>
            </a:r>
            <a:endParaRPr lang="ru-RU" sz="1200">
              <a:solidFill>
                <a:schemeClr val="bg2">
                  <a:lumMod val="25000"/>
                </a:schemeClr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B0FE9F-43E8-4B62-9F4A-D22A5C0E8E95}"/>
              </a:ext>
            </a:extLst>
          </p:cNvPr>
          <p:cNvSpPr txBox="1"/>
          <p:nvPr/>
        </p:nvSpPr>
        <p:spPr>
          <a:xfrm>
            <a:off x="1916187" y="2055248"/>
            <a:ext cx="8561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/>
              <a:t>Размещено на официальном сайте МБДОУ «Детский сад «Звёздочка»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628DC8-6DE6-BC8D-4467-FE1A9551D411}"/>
              </a:ext>
            </a:extLst>
          </p:cNvPr>
          <p:cNvSpPr txBox="1"/>
          <p:nvPr/>
        </p:nvSpPr>
        <p:spPr>
          <a:xfrm>
            <a:off x="2080591" y="2886420"/>
            <a:ext cx="86801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>
                <a:solidFill>
                  <a:schemeClr val="bg2">
                    <a:lumMod val="10000"/>
                  </a:schemeClr>
                </a:solidFill>
                <a:hlinkClick r:id="rId2"/>
              </a:rPr>
              <a:t>https://ds-zvyozdochka-torbeevo-r13.gosweb.gosuslugi.ru/nash-detskiy-sad/nash-kollektiv/karpushina-nataliya-ivanovna.html</a:t>
            </a:r>
            <a:endParaRPr lang="en-US" u="sng">
              <a:solidFill>
                <a:schemeClr val="bg2">
                  <a:lumMod val="10000"/>
                </a:schemeClr>
              </a:solidFill>
            </a:endParaRPr>
          </a:p>
          <a:p>
            <a:endParaRPr lang="ru-RU" u="sng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val="3020893937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889091" y="157244"/>
            <a:ext cx="10354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НАГРАДЫ И ПООЩРЕНИЯ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51F7C5-6209-1B6D-554A-A682C30B2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59" y="649356"/>
            <a:ext cx="4602406" cy="59568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972D24C-49AC-6C67-16F3-6C81890E7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705" y="649356"/>
            <a:ext cx="4335038" cy="5956852"/>
          </a:xfrm>
          <a:prstGeom prst="rect">
            <a:avLst/>
          </a:prstGeom>
        </p:spPr>
      </p:pic>
    </p:spTree>
    <p:extLst>
      <p:ext uri="{BB962C8B-B14F-4D97-AF65-F5344CB8AC3E}">
        <p14:creationId val="3878480275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9DE4DC-B1B9-25D6-EF70-D2C894FC8921}"/>
              </a:ext>
            </a:extLst>
          </p:cNvPr>
          <p:cNvSpPr txBox="1"/>
          <p:nvPr/>
        </p:nvSpPr>
        <p:spPr>
          <a:xfrm>
            <a:off x="2075451" y="1999581"/>
            <a:ext cx="836814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/>
              <a:t>Дополнительная информация о воспитателе размещена на официальном сайте МБДОУ «Детский сад «Звёздочка»  ОП Детский сад «Красная Шапочка»:</a:t>
            </a:r>
          </a:p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B29490-0255-0C53-9CFB-6962E3E3EDDB}"/>
              </a:ext>
            </a:extLst>
          </p:cNvPr>
          <p:cNvSpPr txBox="1"/>
          <p:nvPr/>
        </p:nvSpPr>
        <p:spPr>
          <a:xfrm>
            <a:off x="2558881" y="3729251"/>
            <a:ext cx="74012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>
                <a:solidFill>
                  <a:schemeClr val="bg2">
                    <a:lumMod val="10000"/>
                  </a:schemeClr>
                </a:solidFill>
                <a:hlinkClick r:id="rId2"/>
              </a:rPr>
              <a:t>https://ds-zvyozdochka-torbeevo-r13.gosweb.gosuslugi.ru/nash-detskiy-sad/nash-kollektiv/karpushina-nataliya-ivanovna.html</a:t>
            </a:r>
            <a:endParaRPr lang="en-US" u="sng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val="1669899918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1641512" y="301253"/>
            <a:ext cx="9121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accent5">
                    <a:lumMod val="50000"/>
                  </a:schemeClr>
                </a:solidFill>
              </a:rPr>
              <a:t> 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86983" y="787572"/>
            <a:ext cx="4897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Уровень образовательной организации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5A0EF7-96F8-7081-A314-86FA2EE86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6" y="1273891"/>
            <a:ext cx="3889500" cy="50341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599267-26EC-3BEC-81E6-E33C63D9C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286" y="1273892"/>
            <a:ext cx="3889501" cy="50341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710B7BD-A86B-B21E-A34B-60BEB635A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05" y="1273891"/>
            <a:ext cx="3889502" cy="5034147"/>
          </a:xfrm>
          <a:prstGeom prst="rect">
            <a:avLst/>
          </a:prstGeom>
        </p:spPr>
      </p:pic>
    </p:spTree>
    <p:extLst>
      <p:ext uri="{BB962C8B-B14F-4D97-AF65-F5344CB8AC3E}">
        <p14:creationId val="1785789071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AE9FFD82-3564-925D-CE95-6EC61C8EE6FB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C6E2A47-632B-BFFA-8B75-33C9FF88C5AD}"/>
              </a:ext>
            </a:extLst>
          </p:cNvPr>
          <p:cNvSpPr/>
          <p:nvPr/>
        </p:nvSpPr>
        <p:spPr>
          <a:xfrm>
            <a:off x="1641512" y="301253"/>
            <a:ext cx="9121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accent5">
                    <a:lumMod val="50000"/>
                  </a:schemeClr>
                </a:solidFill>
              </a:rPr>
              <a:t>  УЧАСТИЕ В ИННОВАЦИОННОЙ (ЭКСПЕРИМЕНТАЛЬНОЙ) ДЕЯТЕЛЬНОСТИ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8558054-F6BA-1331-CEF6-8099153AD7B4}"/>
              </a:ext>
            </a:extLst>
          </p:cNvPr>
          <p:cNvSpPr/>
          <p:nvPr/>
        </p:nvSpPr>
        <p:spPr>
          <a:xfrm>
            <a:off x="3986983" y="787572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Муниципальный уровень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B5A799B-17FC-3D7D-0E29-BDDBCF01D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" y="1470988"/>
            <a:ext cx="4001052" cy="51785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9A68B3-63DA-C8AF-B02E-84570F4E5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475" y="1470988"/>
            <a:ext cx="4001051" cy="51785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7C80F5-A422-E050-9264-D43C74561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492" y="1470988"/>
            <a:ext cx="4001052" cy="5178524"/>
          </a:xfrm>
          <a:prstGeom prst="rect">
            <a:avLst/>
          </a:prstGeom>
        </p:spPr>
      </p:pic>
    </p:spTree>
    <p:extLst>
      <p:ext uri="{BB962C8B-B14F-4D97-AF65-F5344CB8AC3E}">
        <p14:creationId val="3462210198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7398E9E6-1D4A-5AAD-E11A-FD4A02E23331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3B5912A-9097-364D-D83B-99CE14F8BB59}"/>
              </a:ext>
            </a:extLst>
          </p:cNvPr>
          <p:cNvSpPr/>
          <p:nvPr/>
        </p:nvSpPr>
        <p:spPr>
          <a:xfrm>
            <a:off x="1641512" y="301253"/>
            <a:ext cx="91219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accent5">
                    <a:lumMod val="50000"/>
                  </a:schemeClr>
                </a:solidFill>
              </a:rPr>
              <a:t>  УЧАСТИЕ В ИННОВАЦИОННОЙ (ЭКСПЕРИМЕНТАЛЬНОЙ) ДЕЯТЕЛЬНОСТИ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C4531C8-72B4-9C4E-8E1A-A9583C645D1C}"/>
              </a:ext>
            </a:extLst>
          </p:cNvPr>
          <p:cNvSpPr/>
          <p:nvPr/>
        </p:nvSpPr>
        <p:spPr>
          <a:xfrm>
            <a:off x="3986983" y="787572"/>
            <a:ext cx="3062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/>
              <a:t>Муниципальный уровень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AE722D00-519F-0F2B-DAA7-FA1F8E0826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val="630382588"/>
              </p:ext>
            </p:extLst>
          </p:nvPr>
        </p:nvGraphicFramePr>
        <p:xfrm>
          <a:off x="1946008" y="1273891"/>
          <a:ext cx="7705602" cy="5461164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46008" y="1273891"/>
                        <a:ext cx="7705602" cy="5461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val="1478439398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4483114" y="359311"/>
            <a:ext cx="2601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НАСТАВНИЧЕСТВО </a:t>
            </a:r>
            <a:endParaRPr lang="ru-RU" b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41905" y="1113218"/>
            <a:ext cx="33931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/>
              <a:t>Карпушина Н.И. 2022/2023 учебный год являлась наставником молодого воспитателя Сетяевой А.В. (Приказ № 99  от 31.08.2022 г.)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BB5955-5977-83A0-A44D-29E69C8EE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7" y="1126434"/>
            <a:ext cx="4218446" cy="54598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EA4778A-F72F-661D-18D9-6AEDC5B95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161" y="1126434"/>
            <a:ext cx="4218446" cy="5459895"/>
          </a:xfrm>
          <a:prstGeom prst="rect">
            <a:avLst/>
          </a:prstGeom>
        </p:spPr>
      </p:pic>
    </p:spTree>
    <p:extLst>
      <p:ext uri="{BB962C8B-B14F-4D97-AF65-F5344CB8AC3E}">
        <p14:creationId val="611628555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/>
          <p:cNvSpPr/>
          <p:nvPr/>
        </p:nvSpPr>
        <p:spPr>
          <a:xfrm>
            <a:off x="4576778" y="346898"/>
            <a:ext cx="321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НАЛИЧИЕ ПУБЛИКАЦИЙ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7330" y="880429"/>
            <a:ext cx="89603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/>
              <a:t> 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19CECD38-3A4A-748B-2D4E-FFF360B09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val="2681292534"/>
              </p:ext>
            </p:extLst>
          </p:nvPr>
        </p:nvGraphicFramePr>
        <p:xfrm>
          <a:off x="2197416" y="1003854"/>
          <a:ext cx="8271801" cy="5555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914">
                  <a:extLst>
                    <a:ext uri="{9D8B030D-6E8A-4147-A177-3AD203B41FA5}">
                      <a16:colId xmlns:a16="http://schemas.microsoft.com/office/drawing/2014/main" xmlns="" val="1258318299"/>
                    </a:ext>
                  </a:extLst>
                </a:gridCol>
                <a:gridCol w="2490255">
                  <a:extLst>
                    <a:ext uri="{9D8B030D-6E8A-4147-A177-3AD203B41FA5}">
                      <a16:colId xmlns:a16="http://schemas.microsoft.com/office/drawing/2014/main" xmlns="" val="585088613"/>
                    </a:ext>
                  </a:extLst>
                </a:gridCol>
                <a:gridCol w="1825632">
                  <a:extLst>
                    <a:ext uri="{9D8B030D-6E8A-4147-A177-3AD203B41FA5}">
                      <a16:colId xmlns:a16="http://schemas.microsoft.com/office/drawing/2014/main" xmlns="" val="396913798"/>
                    </a:ext>
                  </a:extLst>
                </a:gridCol>
              </a:tblGrid>
              <a:tr h="484348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Тема публикации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Место публикации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Подтверждение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extLst>
                  <a:ext uri="{0D108BD9-81ED-4DB2-BD59-A6C34878D82A}">
                    <a16:rowId xmlns:a16="http://schemas.microsoft.com/office/drawing/2014/main" xmlns="" val="3873849175"/>
                  </a:ext>
                </a:extLst>
              </a:tr>
              <a:tr h="416998">
                <a:tc gridSpan="3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На сайтах сети Интернет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666" marR="72666" marT="36333" marB="36333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1492678"/>
                  </a:ext>
                </a:extLst>
              </a:tr>
              <a:tr h="1619567">
                <a:tc>
                  <a:txBody>
                    <a:bodyPr vert="horz" wrap="square"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«Пальчиковые игры-как основа развития речи и мелкой моторики детей дошкольного возраста»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 marL="109855">
                        <a:lnSpc>
                          <a:spcPct val="107000"/>
                        </a:lnSpc>
                      </a:pPr>
                      <a:r>
                        <a:rPr lang="ru-RU" sz="1400" kern="1200">
                          <a:effectLst/>
                        </a:rPr>
                        <a:t>Электронный сетевой журнал «Педагогический компас» международный интернет проект  «РОСОБР»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Сертификат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extLst>
                  <a:ext uri="{0D108BD9-81ED-4DB2-BD59-A6C34878D82A}">
                    <a16:rowId xmlns:a16="http://schemas.microsoft.com/office/drawing/2014/main" xmlns="" val="3821764154"/>
                  </a:ext>
                </a:extLst>
              </a:tr>
              <a:tr h="416998">
                <a:tc gridSpan="3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Муниципальный уровень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666" marR="72666" marT="36333" marB="36333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95483395"/>
                  </a:ext>
                </a:extLst>
              </a:tr>
              <a:tr h="568179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extLst>
                  <a:ext uri="{0D108BD9-81ED-4DB2-BD59-A6C34878D82A}">
                    <a16:rowId xmlns:a16="http://schemas.microsoft.com/office/drawing/2014/main" xmlns="" val="40129858"/>
                  </a:ext>
                </a:extLst>
              </a:tr>
              <a:tr h="418432">
                <a:tc gridSpan="3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Республиканский уровень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6751634"/>
                  </a:ext>
                </a:extLst>
              </a:tr>
              <a:tr h="568179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4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extLst>
                  <a:ext uri="{0D108BD9-81ED-4DB2-BD59-A6C34878D82A}">
                    <a16:rowId xmlns:a16="http://schemas.microsoft.com/office/drawing/2014/main" xmlns="" val="464243243"/>
                  </a:ext>
                </a:extLst>
              </a:tr>
              <a:tr h="416998">
                <a:tc gridSpan="3">
                  <a:txBody>
                    <a:bodyPr vert="horz" wrap="square"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Российский уровень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2666" marR="72666" marT="36333" marB="36333"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 vert="horz" wrap="square"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1656372"/>
                  </a:ext>
                </a:extLst>
              </a:tr>
              <a:tr h="646275"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00" marR="54500" marT="7569" marB="0"/>
                </a:tc>
                <a:extLst>
                  <a:ext uri="{0D108BD9-81ED-4DB2-BD59-A6C34878D82A}">
                    <a16:rowId xmlns:a16="http://schemas.microsoft.com/office/drawing/2014/main" xmlns="" val="3713171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val="2883372332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>
          <a:extLst>
            <a:ext uri="{FF2B5EF4-FFF2-40B4-BE49-F238E27FC236}">
              <a16:creationId xmlns:a16="http://schemas.microsoft.com/office/drawing/2014/main" xmlns="" id="{FB3C9802-C7AB-CB7C-8B4D-8269291B163D}"/>
            </a:ext>
          </a:extLst>
        </p:cNvPr>
        <p:cNvGrpSpPr/>
        <p:nvPr/>
      </p:nvGrpSpPr>
      <p:grpSpPr>
        <a:xfrm>
          <a:off x="0" y="0"/>
          <a: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C2BF43B-B0E7-9F1E-FEC0-77DE250AFCDB}"/>
              </a:ext>
            </a:extLst>
          </p:cNvPr>
          <p:cNvSpPr/>
          <p:nvPr/>
        </p:nvSpPr>
        <p:spPr>
          <a:xfrm>
            <a:off x="4576778" y="346898"/>
            <a:ext cx="3219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>
                <a:solidFill>
                  <a:schemeClr val="accent5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НАЛИЧИЕ ПУБЛИКАЦИЙ</a:t>
            </a:r>
            <a:endParaRPr lang="ru-RU" b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CD02042-CD7B-2DDA-14EB-C2F7E0FC8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574" y="1338472"/>
            <a:ext cx="4121176" cy="5334000"/>
          </a:xfrm>
          <a:prstGeom prst="rect">
            <a:avLst/>
          </a:prstGeom>
        </p:spPr>
      </p:pic>
    </p:spTree>
    <p:extLst>
      <p:ext uri="{BB962C8B-B14F-4D97-AF65-F5344CB8AC3E}">
        <p14:creationId val="432656087"/>
      </p:ext>
    </p:extLst>
  </p:cSld>
  <p:clrMapOvr>
    <a:masterClrMapping/>
  </p:clrMapOvr>
  <mc:AlternateContent>
    <mc:Choice xmlns:p14="http://schemas.microsoft.com/office/powerpoint/2010/main" Requires="p14">
      <p:transition spd="slow" p14:dur="3500">
        <p14:reveal/>
      </p:transition>
    </mc:Choice>
    <mc:Fallback>
      <p:transition spd="slow">
        <p:fade/>
      </p:transition>
    </mc:Fallback>
  </mc:AlternateContent>
  <p:timing/>
</p:sld>
</file>

<file path=ppt/tags/tag1.xml><?xml version="1.0" encoding="utf-8"?>
<p:tagLst xmlns:p="http://schemas.openxmlformats.org/presentationml/2006/main">
  <p:tag name="AS_NET" val="6.0.25"/>
  <p:tag name="AS_OS" val="Microsoft Windows NT 10.0.20348.0"/>
  <p:tag name="AS_RELEASE_DATE" val="2023.12.14"/>
  <p:tag name="AS_TITLE" val="Aspose.Slides for .NET6"/>
  <p:tag name="AS_VERSION" val="23.12"/>
</p:tagLst>
</file>

<file path=ppt/theme/theme1.xml><?xml version="1.0" encoding="utf-8"?>
<a:theme xmlns:r="http://schemas.openxmlformats.org/officeDocument/2006/relationships"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Century Gothic" panose="020b0502020202020204"/>
        <a:cs typeface="Arial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Century Gothic" panose="020b0502020202020204"/>
        <a:cs typeface="Arial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2C15FF-1675-4B64-8D0C-D78E36D0F68C}">
  <ds:schemaRefs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sharepoint/v3"/>
    <ds:schemaRef ds:uri="http://schemas.openxmlformats.org/package/2006/metadata/core-properties"/>
    <ds:schemaRef ds:uri="2547570a-e5f4-4946-a4c3-82580e42479e"/>
    <ds:schemaRef ds:uri="6ee78bd2-4339-4042-adc0-bcc646419980"/>
  </ds:schemaRefs>
</ds:datastoreItem>
</file>

<file path=customXml/itemProps2.xml><?xml version="1.0" encoding="utf-8"?>
<ds:datastoreItem xmlns:ds="http://schemas.openxmlformats.org/officeDocument/2006/customXml" ds:itemID="{4F67FFB0-F441-4120-8FA0-C46780EE3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8F9056-19CC-403D-A4E3-D0BFC3D9E635}">
  <ds:schemaRefs>
    <ds:schemaRef ds:uri="http://schemas.microsoft.com/sharepoint/v3/contenttype/forms"/>
  </ds:schemaRefs>
</ds:datastoreItem>
</file>

<file path=docProps/app.xml><?xml version="1.0" encoding="utf-8"?>
<Properties xmlns:vt="http://schemas.openxmlformats.org/officeDocument/2006/docPropsVTypes" xmlns="http://schemas.openxmlformats.org/officeDocument/2006/extended-properties">
  <Template>TM02900771[[fn=Сектор]]</Template>
  <Company/>
  <PresentationFormat>Широкоэкранный</PresentationFormat>
  <Paragraphs>69</Paragraphs>
  <Slides>31</Slides>
  <Notes>0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baseType="lpstr" size="40">
      <vt:lpstr>Arial</vt:lpstr>
      <vt:lpstr>Century Gothic</vt:lpstr>
      <vt:lpstr>Wingdings 3</vt:lpstr>
      <vt:lpstr>Segoe UI</vt:lpstr>
      <vt:lpstr>Calibri</vt:lpstr>
      <vt:lpstr>Calibri Light</vt:lpstr>
      <vt:lpstr>Courier New</vt:lpstr>
      <vt:lpstr>Times New Roman</vt:lpstr>
      <vt:lpstr>Сектор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dcterms:created xsi:type="dcterms:W3CDTF">2022-09-03T12:51:10Z</dcterms:created>
  <dcterms:modified xsi:type="dcterms:W3CDTF">2024-02-22T09:01:40Z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ContentTypeId">
    <vt:lpwstr>0x01010019AC5EAA778EFE4AB81F53BA0C48C9BB</vt:lpwstr>
  </property>
</Properties>
</file>