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Nunito" panose="020B0604020202020204" charset="-52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BC04B3-AFFA-4300-88CC-49676220A9C8}">
  <a:tblStyle styleId="{61BC04B3-AFFA-4300-88CC-49676220A9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944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4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65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64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098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346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3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699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27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476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305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23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0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62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10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453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550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16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46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31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34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33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11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54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19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4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drazvitie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am.ru/pr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553400" y="261600"/>
            <a:ext cx="62490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ru" sz="1600" b="1">
                <a:solidFill>
                  <a:srgbClr val="000000"/>
                </a:solidFill>
              </a:rPr>
              <a:t> </a:t>
            </a:r>
            <a:r>
              <a:rPr lang="ru" sz="2100" b="1">
                <a:solidFill>
                  <a:srgbClr val="000000"/>
                </a:solidFill>
              </a:rPr>
              <a:t>  Министерство образования           Республики Мордовия</a:t>
            </a:r>
            <a:endParaRPr sz="2100" b="1"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553400" y="1009875"/>
            <a:ext cx="7031400" cy="3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3600" b="1">
                <a:solidFill>
                  <a:srgbClr val="000000"/>
                </a:solidFill>
              </a:rPr>
              <a:t>ПОРТФОЛИО</a:t>
            </a:r>
            <a:endParaRPr sz="36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3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3200" b="1">
                <a:solidFill>
                  <a:srgbClr val="000000"/>
                </a:solidFill>
              </a:rPr>
              <a:t>   Ахмадуллиной</a:t>
            </a:r>
            <a:endParaRPr sz="3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3200" b="1">
                <a:solidFill>
                  <a:srgbClr val="000000"/>
                </a:solidFill>
              </a:rPr>
              <a:t>Альфии Виловны</a:t>
            </a:r>
            <a:endParaRPr sz="3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3200" b="1">
                <a:solidFill>
                  <a:srgbClr val="000000"/>
                </a:solidFill>
              </a:rPr>
              <a:t>     </a:t>
            </a:r>
            <a:r>
              <a:rPr lang="ru" sz="2500" b="1">
                <a:solidFill>
                  <a:srgbClr val="000000"/>
                </a:solidFill>
              </a:rPr>
              <a:t>воспитателя</a:t>
            </a:r>
            <a:endParaRPr sz="25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3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3200" b="1">
                <a:solidFill>
                  <a:srgbClr val="000000"/>
                </a:solidFill>
              </a:rPr>
              <a:t>            </a:t>
            </a:r>
            <a:r>
              <a:rPr lang="ru" sz="2000" b="1">
                <a:solidFill>
                  <a:srgbClr val="000000"/>
                </a:solidFill>
              </a:rPr>
              <a:t>МБДОУ “Детский сад”Звёздочка” п.Торбеево</a:t>
            </a:r>
            <a:endParaRPr sz="2000" b="1">
              <a:solidFill>
                <a:srgbClr val="000000"/>
              </a:solidFill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3375" y="946008"/>
            <a:ext cx="2249806" cy="310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22"/>
          <p:cNvGraphicFramePr/>
          <p:nvPr/>
        </p:nvGraphicFramePr>
        <p:xfrm>
          <a:off x="174450" y="882750"/>
          <a:ext cx="8795075" cy="4189420"/>
        </p:xfrm>
        <a:graphic>
          <a:graphicData uri="http://schemas.openxmlformats.org/drawingml/2006/table">
            <a:tbl>
              <a:tblPr>
                <a:noFill/>
                <a:tableStyleId>{61BC04B3-AFFA-4300-88CC-49676220A9C8}</a:tableStyleId>
              </a:tblPr>
              <a:tblGrid>
                <a:gridCol w="588000"/>
                <a:gridCol w="1502425"/>
                <a:gridCol w="1822500"/>
                <a:gridCol w="2716575"/>
                <a:gridCol w="2165575"/>
              </a:tblGrid>
              <a:tr h="38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№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Дата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Место проведения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          Тема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Названия мероприятий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96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1.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Май 2020 г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МБДОУ Детский сад “Звездочка”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“Взаимодействие с семьями воспитанников по развитию детского экспериментирования”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Педагогический  совет №2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7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2.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Май 2021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МБДОУ Детский сад “Звездочка”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“ Обучение грамоте дошкольников  в детском саду”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Педагогический совет № 4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96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3. 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Ноябрь 2023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  ГБУ ДПЩ РМ   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     “ЦНППМ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 “Педагог 13.ру”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“ Обучение грамоте - основа речевого развития детей старшего дошкольного возраста”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Круглый стол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107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 4.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Апрель 2024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МБДОУ “Детский сад”Звёздочка”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“ Детский сад и семья единое образовательное пространство”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Публичная лекция для воспитателей (конкурс “Воспитатель Года 2024”)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8" name="Google Shape;188;p22"/>
          <p:cNvSpPr txBox="1"/>
          <p:nvPr/>
        </p:nvSpPr>
        <p:spPr>
          <a:xfrm>
            <a:off x="212225" y="174775"/>
            <a:ext cx="8801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ru" sz="17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6. Выступления на заседаниях методических советов,научно-  практических  конференциях, педагогических чтениях,семинарах, лекциях, форумах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975" y="300500"/>
            <a:ext cx="3745824" cy="45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300" y="300500"/>
            <a:ext cx="3564750" cy="45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819150" y="2458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 b="1">
                <a:solidFill>
                  <a:srgbClr val="000000"/>
                </a:solidFill>
              </a:rPr>
              <a:t>7.Проведение открытых занятий, мастер - классов, мероприятий</a:t>
            </a:r>
            <a:endParaRPr sz="2500" b="1">
              <a:solidFill>
                <a:srgbClr val="000000"/>
              </a:solidFill>
            </a:endParaRPr>
          </a:p>
        </p:txBody>
      </p:sp>
      <p:graphicFrame>
        <p:nvGraphicFramePr>
          <p:cNvPr id="200" name="Google Shape;200;p24"/>
          <p:cNvGraphicFramePr/>
          <p:nvPr/>
        </p:nvGraphicFramePr>
        <p:xfrm>
          <a:off x="262375" y="1200475"/>
          <a:ext cx="8619225" cy="3807800"/>
        </p:xfrm>
        <a:graphic>
          <a:graphicData uri="http://schemas.openxmlformats.org/drawingml/2006/table">
            <a:tbl>
              <a:tblPr>
                <a:noFill/>
                <a:tableStyleId>{61BC04B3-AFFA-4300-88CC-49676220A9C8}</a:tableStyleId>
              </a:tblPr>
              <a:tblGrid>
                <a:gridCol w="618875"/>
                <a:gridCol w="805675"/>
                <a:gridCol w="1786725"/>
                <a:gridCol w="2897100"/>
                <a:gridCol w="2510850"/>
              </a:tblGrid>
              <a:tr h="59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№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 Дата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Место проведения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             Тема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Название мероприятия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79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1.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2021 г.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МБДОУ Детский сад”Звездочка”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“Космическое приключение” обучение грамоте в подготовительной группе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Открытое занятие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59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2022 г.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МБДОУ Детский сад” Звездочка”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“ Играем с матрешками” ФЭМП средней группе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Открытое занятие 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94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3.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2024 г.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МБДОУ “Детский сад “Звёздочка”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Познавательное развитие: “Семейные традиции”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Открытое мероприятие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(конкурс “Воспитатель Года 2024”)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79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4.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2024 г.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МБДОУ “Детский сад”Звёздочка”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“ Ребёнок учиться тому,что видит у себя в дому”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Мастер -класс 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(конкурс “ Воспитатель Года 2024”)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900" y="321475"/>
            <a:ext cx="3545851" cy="44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819150" y="278350"/>
            <a:ext cx="750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b="1" dirty="0">
                <a:solidFill>
                  <a:srgbClr val="000000"/>
                </a:solidFill>
              </a:rPr>
              <a:t>10. Позитивные  результаты </a:t>
            </a:r>
            <a:r>
              <a:rPr lang="ru" sz="2000" b="1" dirty="0" smtClean="0">
                <a:solidFill>
                  <a:srgbClr val="000000"/>
                </a:solidFill>
              </a:rPr>
              <a:t>работы с </a:t>
            </a:r>
            <a:r>
              <a:rPr lang="ru" sz="2000" b="1" dirty="0">
                <a:solidFill>
                  <a:srgbClr val="000000"/>
                </a:solidFill>
              </a:rPr>
              <a:t>воспитанниками</a:t>
            </a: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075" y="882200"/>
            <a:ext cx="2717200" cy="384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1450" y="926950"/>
            <a:ext cx="2802426" cy="380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050" y="926950"/>
            <a:ext cx="2983200" cy="380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0" y="209725"/>
            <a:ext cx="3498208" cy="47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4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819150" y="254150"/>
            <a:ext cx="75057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b="1">
                <a:solidFill>
                  <a:srgbClr val="000000"/>
                </a:solidFill>
              </a:rPr>
              <a:t>11. Качество  взаимодействия с родителями</a:t>
            </a:r>
            <a:endParaRPr sz="2000" b="1">
              <a:solidFill>
                <a:srgbClr val="000000"/>
              </a:solidFill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700" y="786650"/>
            <a:ext cx="3108225" cy="398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075" y="786650"/>
            <a:ext cx="3257975" cy="398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302550" y="278350"/>
            <a:ext cx="84717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b="1">
                <a:solidFill>
                  <a:srgbClr val="000000"/>
                </a:solidFill>
              </a:rPr>
              <a:t>12.  Работа с детьми из  социально - неблагополучных семей</a:t>
            </a:r>
            <a:endParaRPr sz="2000" b="1">
              <a:solidFill>
                <a:srgbClr val="000000"/>
              </a:solidFill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425" y="895450"/>
            <a:ext cx="2800324" cy="38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xfrm>
            <a:off x="819150" y="1781525"/>
            <a:ext cx="75057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900" b="1">
                <a:solidFill>
                  <a:srgbClr val="000000"/>
                </a:solidFill>
              </a:rPr>
              <a:t>13.  Участие  педагога  в профессиональных конкурсах</a:t>
            </a:r>
            <a:endParaRPr sz="29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30"/>
          <p:cNvGraphicFramePr/>
          <p:nvPr>
            <p:extLst>
              <p:ext uri="{D42A27DB-BD31-4B8C-83A1-F6EECF244321}">
                <p14:modId xmlns:p14="http://schemas.microsoft.com/office/powerpoint/2010/main" val="1334197681"/>
              </p:ext>
            </p:extLst>
          </p:nvPr>
        </p:nvGraphicFramePr>
        <p:xfrm>
          <a:off x="210363" y="320775"/>
          <a:ext cx="8723275" cy="4724035"/>
        </p:xfrm>
        <a:graphic>
          <a:graphicData uri="http://schemas.openxmlformats.org/drawingml/2006/table">
            <a:tbl>
              <a:tblPr>
                <a:noFill/>
                <a:tableStyleId>{61BC04B3-AFFA-4300-88CC-49676220A9C8}</a:tableStyleId>
              </a:tblPr>
              <a:tblGrid>
                <a:gridCol w="405825"/>
                <a:gridCol w="4019875"/>
                <a:gridCol w="1261875"/>
                <a:gridCol w="1636325"/>
                <a:gridCol w="1399375"/>
              </a:tblGrid>
              <a:tr h="40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 dirty="0"/>
                        <a:t>№</a:t>
                      </a:r>
                      <a:endParaRPr sz="13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Название конкурса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Дата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Уровень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Результат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6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1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профессионального  мастерства и педагогического  таланта  “Воспитатель Года -2024” 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апрель 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2024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муниципальный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Грамота Финалист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6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“Семейные ценности” номинация “Семейные ценности.Семейное древо”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22.10.2024 . 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всероссийский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 1-ой степени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83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/>
                        <a:t>3</a:t>
                      </a:r>
                      <a:endParaRPr sz="1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Творческий конкурс посвященный к “Дню Народного Единства”  название работы “У России много лиц”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08.11.2023 г. 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всероссийский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 1-ой степени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6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/>
                        <a:t>4</a:t>
                      </a:r>
                      <a:endParaRPr sz="1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“Моё итоговое мероприятие” работа “Семейные традиции”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20.05.2024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всероссийский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 2-ое место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6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/>
                        <a:t>5.</a:t>
                      </a:r>
                      <a:endParaRPr sz="1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Экология номинация “Эколята - юные  защитники природы”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 dirty="0"/>
                        <a:t>28.04.2024 г.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всероссийский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 1-ое мнсто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83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strike="noStrike" cap="none"/>
                        <a:t>6.</a:t>
                      </a:r>
                      <a:endParaRPr sz="1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 dirty="0"/>
                        <a:t>Конкурс “День Матери”  номинация спортивное мероприятие  “Вместе с мамой веселей”</a:t>
                      </a:r>
                      <a:endParaRPr sz="13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26.11.2024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международный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 1-ое место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335150" y="723200"/>
            <a:ext cx="84843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Дата рождения : 31.03.1968 год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Профессиональное образование : среднее  профессиональное, Самаркандское педагогическое училище им.А.Р.Беруни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Специальность : воспитатель дошкольных учреждениях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Диплом :  ЕТ- I   №106049     дата выдачи: 25.06.1993 год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Занимаемая должность : воспитатель дошкольного учреждения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Общий трудовой стаж : 33 года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Общий педагогический стаж : 14 лет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>
                <a:solidFill>
                  <a:srgbClr val="000000"/>
                </a:solidFill>
              </a:rPr>
              <a:t>Срок прохождения курсов : ноябрь 2023 год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 rot="10800000" flipH="1">
            <a:off x="819150" y="4438650"/>
            <a:ext cx="7505700" cy="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ru"/>
              <a:t>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50" y="265550"/>
            <a:ext cx="3300150" cy="458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6890" y="367625"/>
            <a:ext cx="2730961" cy="384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787" y="1350250"/>
            <a:ext cx="2625763" cy="34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625" y="387175"/>
            <a:ext cx="2899800" cy="38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925" y="428625"/>
            <a:ext cx="3636601" cy="42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7625" y="428625"/>
            <a:ext cx="4612099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34"/>
          <p:cNvGraphicFramePr/>
          <p:nvPr/>
        </p:nvGraphicFramePr>
        <p:xfrm>
          <a:off x="263863" y="83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{61BC04B3-AFFA-4300-88CC-49676220A9C8}</a:tableStyleId>
              </a:tblPr>
              <a:tblGrid>
                <a:gridCol w="427400"/>
                <a:gridCol w="6829325"/>
                <a:gridCol w="1359550"/>
              </a:tblGrid>
              <a:tr h="48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№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                                    Название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   Год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48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                                      Всероссийский  уровень 3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    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72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1.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Благодарственное письмо от ВШДА  в Всероссийском конкурсе посвященный Дню Народного Единства “ У России - много лиц”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2023 год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117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2.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Благодарственное письмо от Всероссийского образовательного портала”Завуч” за активное сотрудничество и участие в организации проведения мероприятия “Эколята - молодые защитники природы”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2024 год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94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3.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Благодарственное письмо от Всероссийского портала “Педразвитие” за активное участие и личный вклад по внедрению (ИКТ) в образовательный процесс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2024 год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60" name="Google Shape;260;p34"/>
          <p:cNvSpPr txBox="1"/>
          <p:nvPr/>
        </p:nvSpPr>
        <p:spPr>
          <a:xfrm>
            <a:off x="450425" y="245350"/>
            <a:ext cx="7562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14.  Награды и поощрения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00" y="342625"/>
            <a:ext cx="2781275" cy="39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2875" y="604725"/>
            <a:ext cx="2888876" cy="412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8450" y="342625"/>
            <a:ext cx="2704576" cy="393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545150" y="233875"/>
            <a:ext cx="7505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b="1">
                <a:solidFill>
                  <a:srgbClr val="000000"/>
                </a:solidFill>
              </a:rPr>
              <a:t>3.  Наличие  публикации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198400" y="795850"/>
            <a:ext cx="87585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ru"/>
              <a:t>   </a:t>
            </a:r>
            <a:endParaRPr/>
          </a:p>
        </p:txBody>
      </p:sp>
      <p:graphicFrame>
        <p:nvGraphicFramePr>
          <p:cNvPr id="143" name="Google Shape;143;p15"/>
          <p:cNvGraphicFramePr/>
          <p:nvPr/>
        </p:nvGraphicFramePr>
        <p:xfrm>
          <a:off x="198400" y="79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{61BC04B3-AFFA-4300-88CC-49676220A9C8}</a:tableStyleId>
              </a:tblPr>
              <a:tblGrid>
                <a:gridCol w="489900"/>
                <a:gridCol w="952600"/>
                <a:gridCol w="3100450"/>
                <a:gridCol w="4215550"/>
              </a:tblGrid>
              <a:tr h="45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№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Дата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Название  статьи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Название печатного издания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121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24.11.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2024 г.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  Методическая разработка “ Сказочная безопасность или как научить ребёнка правилам безопасности по народным сказкам”                   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Всероссийское издание “Педразвитие” Свидетельство и Сертификат о публикации учебно-методический материал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http://pedrazvitie.ru</a:t>
                      </a:r>
                      <a:r>
                        <a:rPr lang="ru" sz="1400" b="1" u="none" strike="noStrike" cap="none"/>
                        <a:t>          №53095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121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09.10.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2024 г.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Проект “ Семейный альбом и Семейное древо”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Международный образовательный портал MAAM.RU Свидетельство о публикации в СМИ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http://www.maam.ru/pro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№1701175-016-015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  <a:tr h="121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3.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10.10.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2024 г.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Конспект занятия по познавательному развитию для детей подготовительной группы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“ Семейные традиции”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Международный образовательный портал MAAM.RU Свидетельство о распространении педагогического опыты в СМИ      </a:t>
                      </a:r>
                      <a:r>
                        <a:rPr lang="ru" sz="1400" b="1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http://www.maam.ru/pro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b="1" u="none" strike="noStrike" cap="none"/>
                        <a:t>№1702411-149-150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00" y="360000"/>
            <a:ext cx="3638300" cy="444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6550" y="360000"/>
            <a:ext cx="3638299" cy="444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200" y="303000"/>
            <a:ext cx="3639149" cy="453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7550" y="354725"/>
            <a:ext cx="3636601" cy="443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575025" y="159525"/>
            <a:ext cx="6784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" sz="2230" b="1">
                <a:solidFill>
                  <a:srgbClr val="000000"/>
                </a:solidFill>
              </a:rPr>
              <a:t>4. Результаты участия воспитанников</a:t>
            </a:r>
            <a:endParaRPr sz="2230" b="1">
              <a:solidFill>
                <a:srgbClr val="000000"/>
              </a:solidFill>
            </a:endParaRPr>
          </a:p>
        </p:txBody>
      </p:sp>
      <p:graphicFrame>
        <p:nvGraphicFramePr>
          <p:cNvPr id="161" name="Google Shape;161;p18"/>
          <p:cNvGraphicFramePr/>
          <p:nvPr/>
        </p:nvGraphicFramePr>
        <p:xfrm>
          <a:off x="192150" y="63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{61BC04B3-AFFA-4300-88CC-49676220A9C8}</a:tableStyleId>
              </a:tblPr>
              <a:tblGrid>
                <a:gridCol w="382850"/>
                <a:gridCol w="4353175"/>
                <a:gridCol w="991275"/>
                <a:gridCol w="1439900"/>
                <a:gridCol w="1592475"/>
              </a:tblGrid>
              <a:tr h="36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№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Название конкурса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Год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Результат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Уровень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56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1.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“Птичий дом”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2019 г.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Грамота 1-ое,  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муниципальный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7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   “Рождественская звезда”  номинации “Рисунок” и “Декоративно-прикладное искусство”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2021 г.,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2022 г.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2023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Грамота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1-ое место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муниципальный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56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3.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   “Пасхальный Благовест“     номинация  ”Декоративно-прикладное искусство”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2022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Грамота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1-ое место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муниципальный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7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4.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Онлайн-олимпиада конкурсы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1.“Рыжий лис”      “Хлеб -всему голова” 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2.”Оазис Талантов”    “Безопасная Осень”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2024 г.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2024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 1-ое место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всероссийский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56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5.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 “Синичкин день”  номинация “Синичка-невеличка”лепка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2024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 1-ое место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всероссийский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  <a:tr h="56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6.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Конкурс  “Семья”  работа “ Семейное древо”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2024 г.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Диплом 1-ое место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b="1" u="none" strike="noStrike" cap="none"/>
                        <a:t>международный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200" y="351700"/>
            <a:ext cx="2874224" cy="377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1950" y="1008875"/>
            <a:ext cx="2815751" cy="377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1225" y="351700"/>
            <a:ext cx="2682076" cy="377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75" y="344275"/>
            <a:ext cx="2577850" cy="39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7775" y="816100"/>
            <a:ext cx="2890901" cy="39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1075" y="344275"/>
            <a:ext cx="2762429" cy="399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 l="16736"/>
          <a:stretch/>
        </p:blipFill>
        <p:spPr>
          <a:xfrm>
            <a:off x="3354350" y="397700"/>
            <a:ext cx="2688950" cy="36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425" y="588200"/>
            <a:ext cx="2746625" cy="41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7625" y="588200"/>
            <a:ext cx="2688949" cy="41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856</Words>
  <Application>Microsoft Office PowerPoint</Application>
  <PresentationFormat>Экран (16:9)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Nunito</vt:lpstr>
      <vt:lpstr>Arial</vt:lpstr>
      <vt:lpstr>Calibri</vt:lpstr>
      <vt:lpstr>Shift</vt:lpstr>
      <vt:lpstr>   Министерство образования           Республики Мордовия</vt:lpstr>
      <vt:lpstr>Дата рождения : 31.03.1968 год Профессиональное образование : среднее  профессиональное, Самаркандское педагогическое училище им.А.Р.Беруни Специальность : воспитатель дошкольных учреждениях Диплом :  ЕТ- I   №106049     дата выдачи: 25.06.1993 год Занимаемая должность : воспитатель дошкольного учреждения Общий трудовой стаж : 33 года Общий педагогический стаж : 14 лет Срок прохождения курсов : ноябрь 2023 год</vt:lpstr>
      <vt:lpstr>3.  Наличие  публикации</vt:lpstr>
      <vt:lpstr>Презентация PowerPoint</vt:lpstr>
      <vt:lpstr>Презентация PowerPoint</vt:lpstr>
      <vt:lpstr>4. Результаты участия воспитанников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7.Проведение открытых занятий, мастер - классов, мероприятий</vt:lpstr>
      <vt:lpstr>Презентация PowerPoint</vt:lpstr>
      <vt:lpstr>10. Позитивные  результаты работы с воспитанниками</vt:lpstr>
      <vt:lpstr>Презентация PowerPoint</vt:lpstr>
      <vt:lpstr>11. Качество  взаимодействия с родителями</vt:lpstr>
      <vt:lpstr>12.  Работа с детьми из  социально - неблагополучных семей</vt:lpstr>
      <vt:lpstr>13.  Участие  педагога  в профессиональных конкурсах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Министерство образования           Республики Мордовия</dc:title>
  <cp:lastModifiedBy>Пользователь</cp:lastModifiedBy>
  <cp:revision>2</cp:revision>
  <dcterms:modified xsi:type="dcterms:W3CDTF">2025-01-09T11:49:50Z</dcterms:modified>
</cp:coreProperties>
</file>