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9" r:id="rId1"/>
  </p:sldMasterIdLst>
  <p:notesMasterIdLst>
    <p:notesMasterId r:id="rId26"/>
  </p:notesMasterIdLst>
  <p:sldIdLst>
    <p:sldId id="341" r:id="rId2"/>
    <p:sldId id="257" r:id="rId3"/>
    <p:sldId id="346" r:id="rId4"/>
    <p:sldId id="258" r:id="rId5"/>
    <p:sldId id="261" r:id="rId6"/>
    <p:sldId id="262" r:id="rId7"/>
    <p:sldId id="347" r:id="rId8"/>
    <p:sldId id="335" r:id="rId9"/>
    <p:sldId id="264" r:id="rId10"/>
    <p:sldId id="314" r:id="rId11"/>
    <p:sldId id="305" r:id="rId12"/>
    <p:sldId id="342" r:id="rId13"/>
    <p:sldId id="271" r:id="rId14"/>
    <p:sldId id="337" r:id="rId15"/>
    <p:sldId id="275" r:id="rId16"/>
    <p:sldId id="276" r:id="rId17"/>
    <p:sldId id="279" r:id="rId18"/>
    <p:sldId id="343" r:id="rId19"/>
    <p:sldId id="284" r:id="rId20"/>
    <p:sldId id="286" r:id="rId21"/>
    <p:sldId id="287" r:id="rId22"/>
    <p:sldId id="303" r:id="rId23"/>
    <p:sldId id="290" r:id="rId24"/>
    <p:sldId id="34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62C00"/>
    <a:srgbClr val="00206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9F8EB-43BF-4654-A480-997A876BB1C2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25A83-2D9C-4CAE-B097-3ED039F37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1441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5A83-2D9C-4CAE-B097-3ED039F37B22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6302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2604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0379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113256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590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643468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2271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3246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92634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984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1219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256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211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2012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545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7365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1129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001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  <p:sldLayoutId id="2147484311" r:id="rId12"/>
    <p:sldLayoutId id="2147484312" r:id="rId13"/>
    <p:sldLayoutId id="2147484313" r:id="rId14"/>
    <p:sldLayoutId id="2147484314" r:id="rId15"/>
    <p:sldLayoutId id="214748431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1%20&#1055;&#1086;&#1088;&#1090;&#1092;&#1086;&#1083;&#1080;&#1086;%20&#1041;&#1072;&#1081;&#1082;&#1086;&#1074;&#1072;%20&#1042;.&#1053;..pptx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krasntor.schoolrm.ru/sveden/employees/44058/407053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1%20&#1055;&#1086;&#1088;&#1090;&#1092;&#1086;&#1083;&#1080;&#1086;%20&#1041;&#1072;&#1081;&#1082;&#1086;&#1074;&#1072;%20&#1042;.&#1053;..pptx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1800" y="1463114"/>
            <a:ext cx="4464496" cy="28803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kern="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MS Gothic"/>
                <a:cs typeface="Times New Roman" pitchFamily="18" charset="0"/>
              </a:rPr>
              <a:t>ПОРТФОЛИО</a:t>
            </a:r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1437790"/>
            <a:ext cx="5508104" cy="4727514"/>
          </a:xfrm>
        </p:spPr>
        <p:txBody>
          <a:bodyPr>
            <a:noAutofit/>
          </a:bodyPr>
          <a:lstStyle/>
          <a:p>
            <a:pPr algn="ctr"/>
            <a:endParaRPr lang="ru-RU" altLang="ru-RU" sz="2000" b="1" i="1" kern="0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ea typeface="MS Gothic"/>
              <a:cs typeface="Times New Roman" pitchFamily="18" charset="0"/>
            </a:endParaRPr>
          </a:p>
          <a:p>
            <a:pPr algn="ctr"/>
            <a:r>
              <a:rPr lang="ru-RU" altLang="ru-RU" sz="2400" b="1" kern="0" dirty="0" smtClean="0">
                <a:ln w="50800"/>
                <a:solidFill>
                  <a:schemeClr val="tx1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Байковой Валентины Николаевны</a:t>
            </a:r>
            <a:endParaRPr lang="ru-RU" sz="2400" b="1" dirty="0">
              <a:ln w="5080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n w="5080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оспитателя </a:t>
            </a:r>
          </a:p>
          <a:p>
            <a:pPr algn="ctr"/>
            <a:r>
              <a:rPr lang="ru-RU" sz="2400" b="1" dirty="0" smtClean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квалификационной категории </a:t>
            </a:r>
            <a:endParaRPr lang="ru-RU" sz="2400" b="1" dirty="0">
              <a:ln w="50800"/>
              <a:solidFill>
                <a:schemeClr val="tx1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50800"/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МБДОУ </a:t>
            </a:r>
            <a:r>
              <a:rPr lang="ru-RU" sz="2400" b="1" dirty="0">
                <a:ln w="50800"/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«Детский сад «Звёздочка</a:t>
            </a:r>
            <a:r>
              <a:rPr lang="ru-RU" sz="2400" b="1" dirty="0" smtClean="0">
                <a:ln w="50800"/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» ОП «Детский сад «Красная Шапочка»</a:t>
            </a:r>
          </a:p>
          <a:p>
            <a:pPr algn="ctr"/>
            <a:endParaRPr lang="ru-RU" sz="20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Света\Desktop\документы сада\для сайта\воспитатели на диск\IMG_85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41" y="1473368"/>
            <a:ext cx="3199947" cy="461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0753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780928"/>
            <a:ext cx="1997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на сайте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сети Интернет</a:t>
            </a:r>
          </a:p>
        </p:txBody>
      </p:sp>
      <p:pic>
        <p:nvPicPr>
          <p:cNvPr id="3" name="Picture 7"/>
          <p:cNvPicPr/>
          <p:nvPr/>
        </p:nvPicPr>
        <p:blipFill rotWithShape="1">
          <a:blip r:embed="rId2" cstate="print"/>
          <a:srcRect t="1440" r="2899" b="1388"/>
          <a:stretch/>
        </p:blipFill>
        <p:spPr>
          <a:xfrm>
            <a:off x="3635896" y="55704"/>
            <a:ext cx="4968552" cy="67431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238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5696" y="404664"/>
            <a:ext cx="4896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2888486" cy="4077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-194" r="21" b="-605"/>
          <a:stretch/>
        </p:blipFill>
        <p:spPr>
          <a:xfrm>
            <a:off x="3203848" y="1628800"/>
            <a:ext cx="2875910" cy="40957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700808"/>
            <a:ext cx="2697198" cy="40379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214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а\Desktop\MDS0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3240360" cy="5832648"/>
          </a:xfrm>
          <a:prstGeom prst="rect">
            <a:avLst/>
          </a:prstGeom>
          <a:noFill/>
        </p:spPr>
      </p:pic>
      <p:pic>
        <p:nvPicPr>
          <p:cNvPr id="1027" name="Picture 3" descr="C:\Users\Света\Desktop\Сканировать10003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692696"/>
            <a:ext cx="2965783" cy="5832648"/>
          </a:xfrm>
          <a:prstGeom prst="rect">
            <a:avLst/>
          </a:prstGeom>
          <a:noFill/>
        </p:spPr>
      </p:pic>
      <p:pic>
        <p:nvPicPr>
          <p:cNvPr id="1028" name="Picture 4" descr="C:\Users\Света\Desktop\грамо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8217" y="692696"/>
            <a:ext cx="2965783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6632"/>
            <a:ext cx="8388424" cy="2088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000" b="1" dirty="0" smtClean="0">
                <a:solidFill>
                  <a:srgbClr val="E6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Выступления </a:t>
            </a:r>
            <a:r>
              <a:rPr lang="ru-RU" altLang="ru-RU" sz="2000" b="1" dirty="0">
                <a:solidFill>
                  <a:srgbClr val="E6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(очно</a:t>
            </a:r>
            <a:r>
              <a:rPr lang="ru-RU" altLang="ru-RU" sz="2000" b="1" dirty="0" smtClean="0">
                <a:solidFill>
                  <a:srgbClr val="E6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2000" b="1" dirty="0">
                <a:solidFill>
                  <a:srgbClr val="E6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>
                <a:solidFill>
                  <a:srgbClr val="E6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dirty="0">
              <a:solidFill>
                <a:srgbClr val="E62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ru-RU" sz="2000" b="1" dirty="0">
              <a:solidFill>
                <a:srgbClr val="E62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15994916"/>
              </p:ext>
            </p:extLst>
          </p:nvPr>
        </p:nvGraphicFramePr>
        <p:xfrm>
          <a:off x="251520" y="1546961"/>
          <a:ext cx="8712968" cy="4551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2304256"/>
                <a:gridCol w="2448272"/>
                <a:gridCol w="2952328"/>
              </a:tblGrid>
              <a:tr h="272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ата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есто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ема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Название мероприятия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6727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1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18.11.2019</a:t>
                      </a:r>
                      <a:endParaRPr lang="ru-RU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 «Детский сад «Красная Шапочка» МБДОУ «Детский сад «Звёздочка»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Современные требования к планированию образовательной деятельности в соответствии с ФГОС ДО</a:t>
                      </a:r>
                      <a:endParaRPr lang="ru-RU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Педагогический совет «Система планирования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воспитательно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-образовательной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работы в ДОУ в соответствии с ФГОС ДО»</a:t>
                      </a:r>
                      <a:endParaRPr lang="ru-RU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1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31.05.2021</a:t>
                      </a:r>
                      <a:endParaRPr lang="ru-RU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 «Детский сад «Красная Шапочка» МБДОУ «Детский сад «Звёздочка»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Формирование взаимоотношений дошкольников в рамках игры»</a:t>
                      </a:r>
                      <a:endParaRPr lang="ru-RU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Итоговый Педагогический совет по итогам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2020-2021 учебного года</a:t>
                      </a:r>
                      <a:endParaRPr lang="ru-RU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6727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r>
                        <a:rPr lang="ru-RU" sz="1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</a:t>
                      </a: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ровень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7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25.08.2022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«Детский сад «Звёздочка»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Физическое развитие детей в игровой деятельности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Августовская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секция занятий воспитателей групп раннего и дошкольного возраста </a:t>
                      </a:r>
                      <a:r>
                        <a:rPr lang="ru-RU" sz="1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Торбеевского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муниципального района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35793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</a:t>
                      </a:r>
                      <a:r>
                        <a:rPr lang="ru-RU" sz="1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</a:t>
                      </a: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ровень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7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977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4008" y="260648"/>
            <a:ext cx="4320480" cy="6336704"/>
          </a:xfrm>
          <a:prstGeom prst="rect">
            <a:avLst/>
          </a:prstGeom>
        </p:spPr>
      </p:pic>
      <p:pic>
        <p:nvPicPr>
          <p:cNvPr id="2050" name="Picture 2" descr="C:\Users\Света\Desktop\MDS00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134" y="260648"/>
            <a:ext cx="4265122" cy="6336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076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44624"/>
            <a:ext cx="8712968" cy="104129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ClrTx/>
              <a:buSzTx/>
              <a:buNone/>
              <a:defRPr/>
            </a:pPr>
            <a:r>
              <a:rPr lang="ru-RU" sz="3200" b="1" kern="0" dirty="0" smtClean="0">
                <a:solidFill>
                  <a:srgbClr val="E62C00"/>
                </a:solidFill>
                <a:latin typeface="Times New Roman" pitchFamily="18" charset="0"/>
                <a:cs typeface="Times New Roman" pitchFamily="18" charset="0"/>
              </a:rPr>
              <a:t> Проведение </a:t>
            </a:r>
            <a:r>
              <a:rPr lang="ru-RU" sz="3200" b="1" kern="0" dirty="0">
                <a:solidFill>
                  <a:srgbClr val="E62C00"/>
                </a:solidFill>
                <a:latin typeface="Times New Roman" pitchFamily="18" charset="0"/>
                <a:cs typeface="Times New Roman" pitchFamily="18" charset="0"/>
              </a:rPr>
              <a:t>открытых занятий, мастер-классов, </a:t>
            </a:r>
            <a:r>
              <a:rPr lang="ru-RU" sz="3200" b="1" kern="0" dirty="0" smtClean="0">
                <a:solidFill>
                  <a:srgbClr val="E62C00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  <a:endParaRPr lang="ru-RU" sz="3200" b="1" kern="0" dirty="0">
              <a:solidFill>
                <a:srgbClr val="E62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97789905"/>
              </p:ext>
            </p:extLst>
          </p:nvPr>
        </p:nvGraphicFramePr>
        <p:xfrm>
          <a:off x="323528" y="1340768"/>
          <a:ext cx="8712968" cy="4888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352"/>
                <a:gridCol w="1852334"/>
                <a:gridCol w="2610930"/>
                <a:gridCol w="3168352"/>
              </a:tblGrid>
              <a:tr h="315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Дата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Место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Тема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Название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мероприятия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389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 образовательной организации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533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19.02.2019</a:t>
                      </a:r>
                      <a:endParaRPr lang="ru-RU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 «Детский сад «Красная Шапочка» МБДОУ «Детский сад «Звёздочка»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09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«Папа, мама, я – спортивная семья!» </a:t>
                      </a:r>
                      <a:endParaRPr lang="ru-RU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3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Открытое занятие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с детьми</a:t>
                      </a:r>
                      <a:endParaRPr lang="ru-RU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12.04.2021</a:t>
                      </a:r>
                      <a:endParaRPr lang="ru-RU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 «Детский сад «Красная Шапочка» МБДОУ «Детский сад «Звёздочка»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09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«Полёт в космос»</a:t>
                      </a:r>
                      <a:endParaRPr lang="ru-RU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351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Открытое занятие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с детьми</a:t>
                      </a:r>
                      <a:endParaRPr lang="ru-RU" sz="1400" dirty="0" smtClean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19.05.2022</a:t>
                      </a:r>
                      <a:endParaRPr lang="ru-RU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 «Детский сад «Красная Шапочка» МБДОУ «Детский сад «Звёздочка»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09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«Год культурного наследия»</a:t>
                      </a:r>
                      <a:endParaRPr lang="ru-RU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351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Открытое занятие с детьми</a:t>
                      </a:r>
                    </a:p>
                  </a:txBody>
                  <a:tcPr marL="68580" marR="68580" marT="0" marB="0"/>
                </a:tc>
              </a:tr>
              <a:tr h="288032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 уровень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852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096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351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2556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6102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351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8745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2492896"/>
            <a:ext cx="336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E6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</a:p>
          <a:p>
            <a:pPr algn="ctr"/>
            <a:r>
              <a:rPr lang="ru-RU" b="1" dirty="0" smtClean="0">
                <a:solidFill>
                  <a:srgbClr val="E6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дошкольной образовательной </a:t>
            </a:r>
          </a:p>
          <a:p>
            <a:pPr algn="ctr"/>
            <a:r>
              <a:rPr lang="ru-RU" b="1" dirty="0" smtClean="0">
                <a:solidFill>
                  <a:srgbClr val="E6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endParaRPr lang="ru-RU" b="1" dirty="0">
              <a:solidFill>
                <a:srgbClr val="E62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Света\Desktop\MDS00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0305" y="188640"/>
            <a:ext cx="4838137" cy="6648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4619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3568" y="0"/>
            <a:ext cx="8136904" cy="6858000"/>
          </a:xfrm>
        </p:spPr>
        <p:txBody>
          <a:bodyPr>
            <a:normAutofit/>
          </a:bodyPr>
          <a:lstStyle/>
          <a:p>
            <a:pPr marL="45720" indent="0" algn="ctr">
              <a:buNone/>
              <a:defRPr/>
            </a:pPr>
            <a:r>
              <a:rPr lang="ru-RU" sz="3600" b="1" dirty="0" smtClean="0">
                <a:solidFill>
                  <a:srgbClr val="E62C00"/>
                </a:solidFill>
                <a:latin typeface="Times New Roman" pitchFamily="18" charset="0"/>
                <a:cs typeface="Times New Roman" pitchFamily="18" charset="0"/>
              </a:rPr>
              <a:t>Позитивные </a:t>
            </a:r>
            <a:r>
              <a:rPr lang="ru-RU" sz="3600" b="1" dirty="0">
                <a:solidFill>
                  <a:srgbClr val="E62C0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endParaRPr lang="ru-RU" sz="3600" b="1" dirty="0" smtClean="0">
              <a:solidFill>
                <a:srgbClr val="E62C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  <a:defRPr/>
            </a:pPr>
            <a:r>
              <a:rPr lang="ru-RU" sz="3600" b="1" dirty="0" smtClean="0">
                <a:solidFill>
                  <a:srgbClr val="E62C00"/>
                </a:solidFill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sz="3600" b="1" dirty="0">
                <a:solidFill>
                  <a:srgbClr val="E62C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600" b="1" dirty="0" smtClean="0">
                <a:solidFill>
                  <a:srgbClr val="E62C00"/>
                </a:solidFill>
                <a:latin typeface="Times New Roman" pitchFamily="18" charset="0"/>
                <a:cs typeface="Times New Roman" pitchFamily="18" charset="0"/>
              </a:rPr>
              <a:t>воспитанниками</a:t>
            </a:r>
            <a:endParaRPr lang="ru-RU" sz="3600" b="1" dirty="0">
              <a:solidFill>
                <a:srgbClr val="E62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2744162" cy="4608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358" y="1821698"/>
            <a:ext cx="2955126" cy="4608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44824"/>
            <a:ext cx="2967047" cy="4608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334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вета\Desktop\Байкова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213" r="3333"/>
          <a:stretch/>
        </p:blipFill>
        <p:spPr bwMode="auto">
          <a:xfrm>
            <a:off x="2483768" y="260648"/>
            <a:ext cx="4464496" cy="62693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424936" cy="1008112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  <a:defRPr/>
            </a:pPr>
            <a:r>
              <a:rPr lang="ru-RU" sz="3200" b="1" dirty="0" smtClean="0">
                <a:solidFill>
                  <a:srgbClr val="E62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00" b="1" dirty="0" smtClean="0">
                <a:solidFill>
                  <a:srgbClr val="E62C00"/>
                </a:solidFill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 sz="3900" b="1" dirty="0">
                <a:solidFill>
                  <a:srgbClr val="E62C00"/>
                </a:solidFill>
                <a:latin typeface="Times New Roman" pitchFamily="18" charset="0"/>
                <a:cs typeface="Times New Roman" pitchFamily="18" charset="0"/>
              </a:rPr>
              <a:t>взаимодействия с </a:t>
            </a:r>
            <a:r>
              <a:rPr lang="ru-RU" sz="3900" b="1" dirty="0" smtClean="0">
                <a:solidFill>
                  <a:srgbClr val="E62C00"/>
                </a:solidFill>
                <a:latin typeface="Times New Roman" pitchFamily="18" charset="0"/>
                <a:cs typeface="Times New Roman" pitchFamily="18" charset="0"/>
              </a:rPr>
              <a:t>родителями</a:t>
            </a:r>
            <a:endParaRPr lang="ru-RU" sz="3200" b="1" dirty="0">
              <a:solidFill>
                <a:srgbClr val="E62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0" t="1339"/>
          <a:stretch/>
        </p:blipFill>
        <p:spPr>
          <a:xfrm>
            <a:off x="663134" y="1235744"/>
            <a:ext cx="4052876" cy="55975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45"/>
          <a:stretch/>
        </p:blipFill>
        <p:spPr>
          <a:xfrm>
            <a:off x="4986135" y="1229006"/>
            <a:ext cx="3816424" cy="56042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095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106735"/>
            <a:ext cx="78488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u="sng" dirty="0">
                <a:latin typeface="Times New Roman" pitchFamily="18" charset="0"/>
              </a:rPr>
              <a:t>Дата рождения</a:t>
            </a:r>
            <a:r>
              <a:rPr lang="ru-RU" altLang="ru-RU" sz="2000" b="1" u="sng" dirty="0" smtClean="0">
                <a:latin typeface="Times New Roman" pitchFamily="18" charset="0"/>
              </a:rPr>
              <a:t>:</a:t>
            </a:r>
            <a:r>
              <a:rPr lang="ru-RU" altLang="ru-RU" sz="2000" b="1" dirty="0" smtClean="0">
                <a:latin typeface="Times New Roman" pitchFamily="18" charset="0"/>
              </a:rPr>
              <a:t> </a:t>
            </a:r>
            <a:r>
              <a:rPr lang="ru-RU" altLang="ru-RU" sz="2000" dirty="0" smtClean="0">
                <a:latin typeface="Times New Roman" pitchFamily="18" charset="0"/>
              </a:rPr>
              <a:t>07.08.1969</a:t>
            </a:r>
            <a:endParaRPr lang="ru-RU" altLang="ru-RU" sz="2000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u="sng" dirty="0">
                <a:latin typeface="Times New Roman" pitchFamily="18" charset="0"/>
              </a:rPr>
              <a:t> </a:t>
            </a: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u="sng" dirty="0">
                <a:latin typeface="Times New Roman" pitchFamily="18" charset="0"/>
              </a:rPr>
              <a:t>Профессиональное </a:t>
            </a:r>
            <a:r>
              <a:rPr lang="ru-RU" altLang="ru-RU" sz="2000" b="1" u="sng" dirty="0">
                <a:latin typeface="Times New Roman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altLang="ru-RU" sz="2000" b="1" u="sng" dirty="0" smtClean="0">
                <a:latin typeface="Times New Roman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Зубово-Полянское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училище, 1991г.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диплому: Воспитатель в дошкольных учреждениях. Специальность "Воспитание в дошкольных учреждениях".</a:t>
            </a:r>
            <a:r>
              <a:rPr lang="ru-RU" altLang="ru-RU" sz="2000" u="sng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endParaRPr lang="ru-RU" altLang="ru-RU" sz="2000" b="1" u="sng" dirty="0" smtClean="0">
              <a:latin typeface="Times New Roman" pitchFamily="18" charset="0"/>
            </a:endParaRP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u="sng" dirty="0" smtClean="0">
                <a:latin typeface="Times New Roman" pitchFamily="18" charset="0"/>
              </a:rPr>
              <a:t>№ </a:t>
            </a:r>
            <a:r>
              <a:rPr lang="ru-RU" altLang="ru-RU" sz="2000" b="1" u="sng" dirty="0">
                <a:latin typeface="Times New Roman" pitchFamily="18" charset="0"/>
              </a:rPr>
              <a:t>диплома</a:t>
            </a:r>
            <a:r>
              <a:rPr lang="ru-RU" altLang="ru-RU" sz="2000" b="1" u="sng" dirty="0" smtClean="0">
                <a:latin typeface="Times New Roman" pitchFamily="18" charset="0"/>
              </a:rPr>
              <a:t>: № 097709</a:t>
            </a: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u="sng" dirty="0" smtClean="0">
                <a:latin typeface="Times New Roman" pitchFamily="18" charset="0"/>
              </a:rPr>
              <a:t>Дата </a:t>
            </a:r>
            <a:r>
              <a:rPr lang="ru-RU" altLang="ru-RU" sz="2000" b="1" u="sng" dirty="0">
                <a:latin typeface="Times New Roman" pitchFamily="18" charset="0"/>
              </a:rPr>
              <a:t>выдачи</a:t>
            </a:r>
            <a:r>
              <a:rPr lang="ru-RU" altLang="ru-RU" sz="2000" b="1" u="sng" dirty="0" smtClean="0">
                <a:latin typeface="Times New Roman" pitchFamily="18" charset="0"/>
              </a:rPr>
              <a:t>: 22.06.1991</a:t>
            </a:r>
            <a:endParaRPr lang="ru-RU" altLang="ru-RU" sz="2000" dirty="0">
              <a:latin typeface="Times New Roman" pitchFamily="18" charset="0"/>
            </a:endParaRP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u="sng" dirty="0" smtClean="0">
              <a:latin typeface="Times New Roman" pitchFamily="18" charset="0"/>
            </a:endParaRP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u="sng" dirty="0" smtClean="0">
                <a:latin typeface="Times New Roman" pitchFamily="18" charset="0"/>
              </a:rPr>
              <a:t>Стаж </a:t>
            </a:r>
            <a:r>
              <a:rPr lang="ru-RU" altLang="ru-RU" sz="2000" b="1" u="sng" dirty="0">
                <a:latin typeface="Times New Roman" pitchFamily="18" charset="0"/>
              </a:rPr>
              <a:t>педагогической работы (</a:t>
            </a:r>
            <a:r>
              <a:rPr lang="ru-RU" altLang="ru-RU" sz="2000" b="1" u="sng" dirty="0" smtClean="0">
                <a:latin typeface="Times New Roman" pitchFamily="18" charset="0"/>
              </a:rPr>
              <a:t>по специальности</a:t>
            </a:r>
            <a:r>
              <a:rPr lang="ru-RU" altLang="ru-RU" sz="2000" b="1" u="sng" dirty="0">
                <a:latin typeface="Times New Roman" pitchFamily="18" charset="0"/>
              </a:rPr>
              <a:t>):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</a:rPr>
              <a:t>20</a:t>
            </a:r>
            <a:r>
              <a:rPr lang="ru-RU" altLang="ru-RU" sz="2000" dirty="0" smtClean="0">
                <a:latin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</a:rPr>
              <a:t>лет</a:t>
            </a:r>
            <a:r>
              <a:rPr lang="ru-RU" altLang="ru-RU" sz="2000" dirty="0" smtClean="0">
                <a:latin typeface="Times New Roman" pitchFamily="18" charset="0"/>
              </a:rPr>
              <a:t>                      </a:t>
            </a:r>
            <a:endParaRPr lang="ru-RU" altLang="ru-RU" sz="2000" dirty="0">
              <a:latin typeface="Times New Roman" pitchFamily="18" charset="0"/>
            </a:endParaRP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u="sng" dirty="0">
              <a:latin typeface="Times New Roman" pitchFamily="18" charset="0"/>
            </a:endParaRP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u="sng" dirty="0" smtClean="0">
                <a:latin typeface="Times New Roman" pitchFamily="18" charset="0"/>
              </a:rPr>
              <a:t>Общий </a:t>
            </a:r>
            <a:r>
              <a:rPr lang="ru-RU" altLang="ru-RU" sz="2000" b="1" u="sng" dirty="0">
                <a:latin typeface="Times New Roman" pitchFamily="18" charset="0"/>
              </a:rPr>
              <a:t>трудовой стаж: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</a:rPr>
              <a:t>22 года</a:t>
            </a: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dirty="0">
              <a:latin typeface="Times New Roman" pitchFamily="18" charset="0"/>
            </a:endParaRP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u="sng" dirty="0">
                <a:latin typeface="Times New Roman" pitchFamily="18" charset="0"/>
              </a:rPr>
              <a:t>Наличие квалификационной категории: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</a:rPr>
              <a:t>первая квалификационная категория</a:t>
            </a: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latin typeface="Times New Roman" pitchFamily="18" charset="0"/>
              </a:rPr>
              <a:t> </a:t>
            </a:r>
            <a:endParaRPr lang="ru-RU" altLang="ru-RU" sz="2000" b="1" dirty="0">
              <a:latin typeface="Times New Roman" pitchFamily="18" charset="0"/>
            </a:endParaRP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u="sng" dirty="0">
                <a:latin typeface="Times New Roman" pitchFamily="18" charset="0"/>
              </a:rPr>
              <a:t>Дата последней аттестации: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</a:rPr>
              <a:t>21.12.2017 </a:t>
            </a:r>
            <a:r>
              <a:rPr lang="ru-RU" altLang="ru-RU" sz="2000" b="1" dirty="0">
                <a:latin typeface="Times New Roman" pitchFamily="18" charset="0"/>
              </a:rPr>
              <a:t>г</a:t>
            </a:r>
            <a:r>
              <a:rPr lang="ru-RU" altLang="ru-RU" sz="2000" b="1" dirty="0" smtClean="0">
                <a:latin typeface="Times New Roman" pitchFamily="18" charset="0"/>
              </a:rPr>
              <a:t>.</a:t>
            </a: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dirty="0" smtClean="0">
              <a:latin typeface="Times New Roman" pitchFamily="18" charset="0"/>
            </a:endParaRP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u="sng" dirty="0" smtClean="0">
                <a:latin typeface="Times New Roman" pitchFamily="18" charset="0"/>
              </a:rPr>
              <a:t>Прохождение курсов повышения квалификации –</a:t>
            </a:r>
            <a:r>
              <a:rPr lang="ru-RU" altLang="ru-RU" sz="2000" dirty="0" smtClean="0">
                <a:latin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</a:rPr>
              <a:t>сентябрь 2021г.</a:t>
            </a:r>
            <a:endParaRPr lang="ru-RU" altLang="ru-RU" sz="2000" b="1" dirty="0">
              <a:latin typeface="Times New Roman" pitchFamily="18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2807804" y="199010"/>
            <a:ext cx="3744416" cy="9141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3200" b="1" dirty="0" smtClean="0">
                <a:solidFill>
                  <a:srgbClr val="E62C00"/>
                </a:solidFill>
              </a:rPr>
              <a:t>Общие сведения:</a:t>
            </a:r>
            <a:endParaRPr lang="ru-RU" sz="3200" b="1" dirty="0">
              <a:solidFill>
                <a:srgbClr val="E62C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834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1988840"/>
            <a:ext cx="3672408" cy="3474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altLang="ru-RU" sz="3200" b="1" dirty="0" smtClean="0">
                <a:solidFill>
                  <a:srgbClr val="E62C00"/>
                </a:solidFill>
                <a:latin typeface="Times New Roman" pitchFamily="16" charset="0"/>
                <a:cs typeface="Times New Roman" pitchFamily="16" charset="0"/>
              </a:rPr>
              <a:t> Работа </a:t>
            </a:r>
            <a:r>
              <a:rPr lang="ru-RU" altLang="ru-RU" sz="3200" b="1" dirty="0">
                <a:solidFill>
                  <a:srgbClr val="E62C00"/>
                </a:solidFill>
                <a:latin typeface="Times New Roman" pitchFamily="16" charset="0"/>
                <a:cs typeface="Times New Roman" pitchFamily="16" charset="0"/>
              </a:rPr>
              <a:t>с </a:t>
            </a:r>
            <a:r>
              <a:rPr lang="ru-RU" altLang="ru-RU" sz="3200" b="1" dirty="0" smtClean="0">
                <a:solidFill>
                  <a:srgbClr val="E62C00"/>
                </a:solidFill>
                <a:latin typeface="Times New Roman" pitchFamily="16" charset="0"/>
                <a:cs typeface="Times New Roman" pitchFamily="16" charset="0"/>
              </a:rPr>
              <a:t>детьми из </a:t>
            </a:r>
            <a:r>
              <a:rPr lang="ru-RU" altLang="ru-RU" sz="3200" b="1" dirty="0">
                <a:solidFill>
                  <a:srgbClr val="E62C00"/>
                </a:solidFill>
                <a:latin typeface="Times New Roman" pitchFamily="16" charset="0"/>
                <a:cs typeface="Times New Roman" pitchFamily="16" charset="0"/>
              </a:rPr>
              <a:t>социально неблагополучных </a:t>
            </a:r>
            <a:r>
              <a:rPr lang="ru-RU" altLang="ru-RU" sz="3200" b="1" dirty="0" smtClean="0">
                <a:solidFill>
                  <a:srgbClr val="E62C00"/>
                </a:solidFill>
                <a:latin typeface="Times New Roman" pitchFamily="16" charset="0"/>
                <a:cs typeface="Times New Roman" pitchFamily="16" charset="0"/>
              </a:rPr>
              <a:t>семей</a:t>
            </a:r>
            <a:endParaRPr lang="ru-RU" sz="3200" dirty="0">
              <a:solidFill>
                <a:srgbClr val="E62C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27" y="20703"/>
            <a:ext cx="499083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570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260648"/>
            <a:ext cx="7416824" cy="9692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ru-RU" sz="3200" b="1" dirty="0" smtClean="0">
                <a:solidFill>
                  <a:srgbClr val="E62C00"/>
                </a:solidFill>
                <a:latin typeface="Times New Roman" pitchFamily="16" charset="0"/>
                <a:cs typeface="Times New Roman" pitchFamily="16" charset="0"/>
              </a:rPr>
              <a:t> Участие </a:t>
            </a:r>
            <a:r>
              <a:rPr lang="ru-RU" altLang="ru-RU" sz="3200" b="1" dirty="0">
                <a:solidFill>
                  <a:srgbClr val="E62C00"/>
                </a:solidFill>
                <a:latin typeface="Times New Roman" pitchFamily="16" charset="0"/>
                <a:cs typeface="Times New Roman" pitchFamily="16" charset="0"/>
              </a:rPr>
              <a:t>педагога </a:t>
            </a:r>
            <a:r>
              <a:rPr lang="ru-RU" altLang="ru-RU" sz="3200" b="1" dirty="0" smtClean="0">
                <a:solidFill>
                  <a:srgbClr val="E62C00"/>
                </a:solidFill>
                <a:latin typeface="Times New Roman" pitchFamily="16" charset="0"/>
                <a:cs typeface="Times New Roman" pitchFamily="16" charset="0"/>
              </a:rPr>
              <a:t>в профессиональных конкурсах</a:t>
            </a:r>
            <a:endParaRPr lang="ru-RU" sz="3200" dirty="0">
              <a:solidFill>
                <a:srgbClr val="E62C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80363559"/>
              </p:ext>
            </p:extLst>
          </p:nvPr>
        </p:nvGraphicFramePr>
        <p:xfrm>
          <a:off x="251520" y="1681296"/>
          <a:ext cx="8640960" cy="2904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6584"/>
                <a:gridCol w="2304256"/>
                <a:gridCol w="1080120"/>
              </a:tblGrid>
              <a:tr h="360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Наименование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конкурса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Результат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Дата 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9351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Конкурсы сети Интернет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12834">
                <a:tc>
                  <a:txBody>
                    <a:bodyPr/>
                    <a:lstStyle/>
                    <a:p>
                      <a:pPr marL="2012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Международная интернет-олимпиада «Использование подвижных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игр в физическом развитии детей»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19.08.2022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455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 уровень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12834">
                <a:tc>
                  <a:txBody>
                    <a:bodyPr/>
                    <a:lstStyle/>
                    <a:p>
                      <a:pPr marL="2012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7783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12834">
                <a:tc>
                  <a:txBody>
                    <a:bodyPr/>
                    <a:lstStyle/>
                    <a:p>
                      <a:pPr marL="2012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2624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Cucumber\Downloads\Диплом Байкова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6632"/>
            <a:ext cx="4392488" cy="662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27555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2420888"/>
            <a:ext cx="3600400" cy="172819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b="1" dirty="0" smtClean="0">
                <a:solidFill>
                  <a:srgbClr val="E6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E6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</a:t>
            </a:r>
            <a:r>
              <a:rPr lang="ru-RU" sz="3600" b="1" dirty="0">
                <a:solidFill>
                  <a:srgbClr val="E6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поощрения</a:t>
            </a:r>
            <a:endParaRPr lang="ru-RU" sz="3200" dirty="0">
              <a:solidFill>
                <a:srgbClr val="E62C00"/>
              </a:solidFill>
            </a:endParaRPr>
          </a:p>
        </p:txBody>
      </p:sp>
      <p:pic>
        <p:nvPicPr>
          <p:cNvPr id="3" name="Рисунок 2" descr="https://upload2.schoolrm.ru/resize_cache/2188979/c3bed4c46e3bebf9034448fed65e7b8e/iblock/517/5170c754e9dd091d65e348dcf05e7776/MDS00718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824536" cy="6741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0301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1520788"/>
            <a:ext cx="9036495" cy="252028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Дополнительная информация о воспитателе размещена на официальном сайте МБДОУ «Детский сад «Звёздочка»  ОП Детский сад «Красная Шапочка»: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996952"/>
            <a:ext cx="8388424" cy="2088232"/>
          </a:xfrm>
        </p:spPr>
        <p:txBody>
          <a:bodyPr>
            <a:normAutofit/>
          </a:bodyPr>
          <a:lstStyle/>
          <a:p>
            <a:endParaRPr lang="ru-RU" dirty="0" smtClean="0">
              <a:hlinkClick r:id="rId2" action="ppaction://hlinkpres?slideindex=1&amp;slidetitle="/>
            </a:endParaRPr>
          </a:p>
          <a:p>
            <a:endParaRPr lang="ru-RU" dirty="0" smtClean="0">
              <a:hlinkClick r:id="rId2" action="ppaction://hlinkpres?slideindex=1&amp;slidetitle="/>
            </a:endParaRPr>
          </a:p>
          <a:p>
            <a:endParaRPr lang="ru-RU" dirty="0" smtClean="0">
              <a:hlinkClick r:id="rId2" action="ppaction://hlinkpres?slideindex=1&amp;slidetitle="/>
            </a:endParaRPr>
          </a:p>
          <a:p>
            <a:r>
              <a:rPr lang="en-US" sz="2400" dirty="0" smtClean="0">
                <a:latin typeface="+mj-lt"/>
                <a:hlinkClick r:id="rId2" action="ppaction://hlinkpres?slideindex=1&amp;slidetitle="/>
              </a:rPr>
              <a:t>https://dskrasntor.schoolrm.ru/sveden/employees/44058/407053/</a:t>
            </a:r>
            <a:endParaRPr lang="ru-RU" sz="2400" dirty="0"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E6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детей в игровой деятельности»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размещения опыта: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https://dskrasntor.schoolrm.ru/sveden/employees/44058/407053/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260648"/>
            <a:ext cx="7200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E62C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dirty="0">
              <a:solidFill>
                <a:schemeClr val="accent3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23192" cy="111270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E62C0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</a:t>
            </a:r>
            <a:br>
              <a:rPr lang="ru-RU" sz="2400" b="1" dirty="0" smtClean="0">
                <a:solidFill>
                  <a:srgbClr val="E62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E62C0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400" dirty="0"/>
          </a:p>
        </p:txBody>
      </p:sp>
      <p:pic>
        <p:nvPicPr>
          <p:cNvPr id="1026" name="Picture 2" descr="C:\Users\Света\Desktop\MDS00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652" y="997115"/>
            <a:ext cx="4248472" cy="5838179"/>
          </a:xfrm>
          <a:prstGeom prst="rect">
            <a:avLst/>
          </a:prstGeom>
          <a:noFill/>
        </p:spPr>
      </p:pic>
      <p:pic>
        <p:nvPicPr>
          <p:cNvPr id="1027" name="Picture 3" descr="C:\Users\Света\Desktop\MDS008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0904" y="997115"/>
            <a:ext cx="4257824" cy="58510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4431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4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908720"/>
            <a:ext cx="4176464" cy="567837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99792" y="116632"/>
            <a:ext cx="4176464" cy="648072"/>
          </a:xfrm>
        </p:spPr>
        <p:txBody>
          <a:bodyPr>
            <a:normAutofit fontScale="90000"/>
          </a:bodyPr>
          <a:lstStyle/>
          <a:p>
            <a:r>
              <a:rPr lang="ru-RU" altLang="ru-RU" sz="4400" b="1" dirty="0" smtClean="0">
                <a:solidFill>
                  <a:srgbClr val="E6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r>
              <a:rPr lang="ru-RU" altLang="ru-RU" b="1" dirty="0" smtClean="0">
                <a:solidFill>
                  <a:srgbClr val="E6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E62C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8736" y="908720"/>
            <a:ext cx="4295040" cy="56783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4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3768" y="404664"/>
            <a:ext cx="47775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b="1" dirty="0" smtClean="0">
                <a:solidFill>
                  <a:srgbClr val="E62C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altLang="ru-RU" sz="3600" b="1" dirty="0" smtClean="0">
                <a:solidFill>
                  <a:srgbClr val="E62C00"/>
                </a:solidFill>
                <a:latin typeface="Times New Roman" pitchFamily="16" charset="0"/>
                <a:cs typeface="Times New Roman" pitchFamily="16" charset="0"/>
              </a:rPr>
              <a:t>Наличие </a:t>
            </a:r>
            <a:r>
              <a:rPr lang="ru-RU" altLang="ru-RU" sz="3600" b="1" dirty="0">
                <a:solidFill>
                  <a:srgbClr val="E62C00"/>
                </a:solidFill>
                <a:latin typeface="Times New Roman" pitchFamily="16" charset="0"/>
                <a:cs typeface="Times New Roman" pitchFamily="16" charset="0"/>
              </a:rPr>
              <a:t>публикаций</a:t>
            </a:r>
            <a:endParaRPr lang="ru-RU" sz="3600" b="1" dirty="0">
              <a:solidFill>
                <a:srgbClr val="E62C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52146275"/>
              </p:ext>
            </p:extLst>
          </p:nvPr>
        </p:nvGraphicFramePr>
        <p:xfrm>
          <a:off x="467544" y="1640977"/>
          <a:ext cx="8424936" cy="2993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4729"/>
                <a:gridCol w="2831331"/>
                <a:gridCol w="2278876"/>
              </a:tblGrid>
              <a:tr h="3173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ема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публикации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Место публикации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Подтверждение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9401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 сайтах сети Интернет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195">
                <a:tc>
                  <a:txBody>
                    <a:bodyPr/>
                    <a:lstStyle/>
                    <a:p>
                      <a:pPr marL="75565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Статья «Физическое развитие детей в игровой деятельности»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Электронный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сетевой журнал «Педагогический компас»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9401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3297">
                <a:tc>
                  <a:txBody>
                    <a:bodyPr/>
                    <a:lstStyle/>
                    <a:p>
                      <a:pPr marL="75565" algn="l">
                        <a:spcAft>
                          <a:spcPts val="0"/>
                        </a:spcAft>
                      </a:pPr>
                      <a:endParaRPr lang="ru-RU" sz="13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5565" algn="ctr">
                        <a:spcAft>
                          <a:spcPts val="0"/>
                        </a:spcAft>
                      </a:pPr>
                      <a:endParaRPr lang="ru-RU" sz="13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9401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Российский уровень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30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3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3600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Света\Desktop\MDS008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3816424" cy="5832648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8680"/>
            <a:ext cx="3995936" cy="5969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70749" cy="6597352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+mj-lt"/>
                <a:hlinkClick r:id="rId3" action="ppaction://hlinkpres?slideindex=1&amp;slidetitle="/>
              </a:rPr>
              <a:t>https://www.rosobr.su/vipusipk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055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32656"/>
            <a:ext cx="8100392" cy="132932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b="1" kern="0" dirty="0" smtClean="0">
                <a:solidFill>
                  <a:srgbClr val="E62C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3600" b="1" kern="0" dirty="0" smtClean="0">
                <a:solidFill>
                  <a:srgbClr val="E62C00"/>
                </a:solidFill>
                <a:latin typeface="Times New Roman" panose="02020603050405020304" pitchFamily="18" charset="0"/>
                <a:cs typeface="Times New Roman" pitchFamily="18" charset="0"/>
              </a:rPr>
              <a:t>Результаты участия воспитанников</a:t>
            </a:r>
            <a:endParaRPr lang="ru-RU" sz="3200" b="1" kern="0" dirty="0" smtClean="0">
              <a:solidFill>
                <a:srgbClr val="E62C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03308857"/>
              </p:ext>
            </p:extLst>
          </p:nvPr>
        </p:nvGraphicFramePr>
        <p:xfrm>
          <a:off x="323528" y="1556792"/>
          <a:ext cx="8712969" cy="4842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0"/>
                <a:gridCol w="2016224"/>
                <a:gridCol w="1296145"/>
              </a:tblGrid>
              <a:tr h="467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конкурса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Результат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участия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931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Конкурсы сети интернет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3441">
                <a:tc>
                  <a:txBody>
                    <a:bodyPr/>
                    <a:lstStyle/>
                    <a:p>
                      <a:pPr marL="2012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интеллектуальный конкурс «Классики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2018/2019»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9058">
                <a:tc gridSpan="3">
                  <a:txBody>
                    <a:bodyPr/>
                    <a:lstStyle/>
                    <a:p>
                      <a:pPr marL="201295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Муниципальный уровень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90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Районный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етско-юношеский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фестиваль-конкурс «Пасхальный благовест»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 место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2021, 2022</a:t>
                      </a:r>
                    </a:p>
                  </a:txBody>
                  <a:tcPr/>
                </a:tc>
              </a:tr>
              <a:tr h="54905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 конкурс рисунков «</a:t>
                      </a: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Z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МИР»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Призёр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/>
                </a:tc>
              </a:tr>
              <a:tr h="5490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Районный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етско-юношеский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фестиваль-конкурс «Рождественская звезда»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Декабрь, 2021</a:t>
                      </a:r>
                    </a:p>
                  </a:txBody>
                  <a:tcPr/>
                </a:tc>
              </a:tr>
              <a:tr h="5490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Спортивно-развлекательные соревнования «Старты Победы»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08.05.2018</a:t>
                      </a:r>
                    </a:p>
                  </a:txBody>
                  <a:tcPr/>
                </a:tc>
              </a:tr>
              <a:tr h="31504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Соревнования «Весёлые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старты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12.04.2019</a:t>
                      </a:r>
                    </a:p>
                  </a:txBody>
                  <a:tcPr/>
                </a:tc>
              </a:tr>
              <a:tr h="267065">
                <a:tc gridSpan="3">
                  <a:txBody>
                    <a:bodyPr/>
                    <a:lstStyle/>
                    <a:p>
                      <a:pPr marL="2012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Российский уровень</a:t>
                      </a:r>
                      <a:endParaRPr lang="ru-RU" sz="14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5428">
                <a:tc>
                  <a:txBody>
                    <a:bodyPr/>
                    <a:lstStyle/>
                    <a:p>
                      <a:pPr marL="2012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III </a:t>
                      </a: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</a:t>
                      </a:r>
                      <a:r>
                        <a:rPr lang="ru-RU" sz="13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конкурс детского и юношеского творчества «Слава России» 2021-2022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30.01.2022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8925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Times New Roman/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1148</TotalTime>
  <Words>503</Words>
  <Application>Microsoft Office PowerPoint</Application>
  <PresentationFormat>Экран (4:3)</PresentationFormat>
  <Paragraphs>138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Легкий дым</vt:lpstr>
      <vt:lpstr>ПОРТФОЛИО </vt:lpstr>
      <vt:lpstr>Слайд 2</vt:lpstr>
      <vt:lpstr>Педагогический опыт</vt:lpstr>
      <vt:lpstr>Участие в инновационной (экспериментальной)  деятельности</vt:lpstr>
      <vt:lpstr>Наставничество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 Дополнительная информация о воспитателе размещена на официальном сайте МБДОУ «Детский сад «Звёздочка»  ОП Детский сад «Красная Шапочка»: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Света</cp:lastModifiedBy>
  <cp:revision>107</cp:revision>
  <dcterms:created xsi:type="dcterms:W3CDTF">2020-09-06T05:43:39Z</dcterms:created>
  <dcterms:modified xsi:type="dcterms:W3CDTF">2022-11-23T09:18:38Z</dcterms:modified>
</cp:coreProperties>
</file>