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Override PartName="/docProps/app.xml" ContentType="application/vnd.openxmlformats-officedocument.extended-properties+xml"/>
  <Override PartName="/docProps/core.xml" ContentType="application/vnd.openxmlformats-package.core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84" r:id="rId1"/>
  </p:sldMasterIdLst>
  <p:notesMasterIdLst>
    <p:notesMasterId r:id="rId2"/>
  </p:notesMasterIdLst>
  <p:sldIdLst>
    <p:sldId id="265" r:id="rId3"/>
    <p:sldId id="257" r:id="rId4"/>
    <p:sldId id="270" r:id="rId5"/>
    <p:sldId id="268" r:id="rId6"/>
    <p:sldId id="258" r:id="rId7"/>
    <p:sldId id="259" r:id="rId8"/>
    <p:sldId id="360" r:id="rId9"/>
    <p:sldId id="260" r:id="rId10"/>
    <p:sldId id="356" r:id="rId11"/>
    <p:sldId id="293" r:id="rId12"/>
    <p:sldId id="328" r:id="rId13"/>
    <p:sldId id="329" r:id="rId14"/>
    <p:sldId id="298" r:id="rId15"/>
    <p:sldId id="330" r:id="rId16"/>
    <p:sldId id="289" r:id="rId17"/>
    <p:sldId id="292" r:id="rId18"/>
    <p:sldId id="290" r:id="rId19"/>
    <p:sldId id="291" r:id="rId20"/>
    <p:sldId id="297" r:id="rId21"/>
    <p:sldId id="333" r:id="rId22"/>
    <p:sldId id="288" r:id="rId23"/>
    <p:sldId id="345" r:id="rId24"/>
    <p:sldId id="346" r:id="rId25"/>
    <p:sldId id="348" r:id="rId26"/>
    <p:sldId id="361" r:id="rId27"/>
    <p:sldId id="287" r:id="rId28"/>
    <p:sldId id="321" r:id="rId29"/>
    <p:sldId id="323" r:id="rId30"/>
    <p:sldId id="358" r:id="rId31"/>
    <p:sldId id="335" r:id="rId32"/>
    <p:sldId id="349" r:id="rId33"/>
    <p:sldId id="353" r:id="rId34"/>
    <p:sldId id="355" r:id="rId35"/>
    <p:sldId id="350" r:id="rId36"/>
    <p:sldId id="351" r:id="rId37"/>
    <p:sldId id="320" r:id="rId38"/>
    <p:sldId id="359" r:id="rId39"/>
    <p:sldId id="362" r:id="rId40"/>
    <p:sldId id="363" r:id="rId41"/>
    <p:sldId id="279" r:id="rId42"/>
    <p:sldId id="324" r:id="rId43"/>
    <p:sldId id="364" r:id="rId44"/>
    <p:sldId id="314" r:id="rId45"/>
    <p:sldId id="315" r:id="rId46"/>
    <p:sldId id="316" r:id="rId47"/>
    <p:sldId id="276" r:id="rId48"/>
    <p:sldId id="300" r:id="rId49"/>
    <p:sldId id="282" r:id="rId50"/>
    <p:sldId id="299" r:id="rId51"/>
    <p:sldId id="277" r:id="rId52"/>
    <p:sldId id="357" r:id="rId53"/>
    <p:sldId id="278" r:id="rId54"/>
    <p:sldId id="301" r:id="rId55"/>
    <p:sldId id="365" r:id="rId56"/>
    <p:sldId id="352" r:id="rId57"/>
    <p:sldId id="334" r:id="rId58"/>
    <p:sldId id="366" r:id="rId59"/>
    <p:sldId id="337" r:id="rId60"/>
    <p:sldId id="273" r:id="rId61"/>
    <p:sldId id="272" r:id="rId62"/>
    <p:sldId id="338" r:id="rId63"/>
    <p:sldId id="339" r:id="rId64"/>
    <p:sldId id="340" r:id="rId65"/>
    <p:sldId id="341" r:id="rId66"/>
    <p:sldId id="343" r:id="rId67"/>
    <p:sldId id="344" r:id="rId68"/>
    <p:sldId id="318" r:id="rId69"/>
  </p:sldIdLst>
  <p:sldSz cx="9144000" cy="6858000" type="screen4x3"/>
  <p:notesSz cx="6858000" cy="9144000"/>
  <p:custDataLst>
    <p:tags r:id="rId7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 autoAdjust="0"/>
    <p:restoredTop sz="91993" autoAdjust="0"/>
  </p:normalViewPr>
  <p:slideViewPr>
    <p:cSldViewPr>
      <p:cViewPr varScale="1">
        <p:scale>
          <a:sx n="91" d="100"/>
          <a:sy n="91" d="100"/>
        </p:scale>
        <p:origin x="13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43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slide" Target="slides/slide13.xml" /><Relationship Id="rId16" Type="http://schemas.openxmlformats.org/officeDocument/2006/relationships/slide" Target="slides/slide14.xml" /><Relationship Id="rId17" Type="http://schemas.openxmlformats.org/officeDocument/2006/relationships/slide" Target="slides/slide15.xml" /><Relationship Id="rId18" Type="http://schemas.openxmlformats.org/officeDocument/2006/relationships/slide" Target="slides/slide16.xml" /><Relationship Id="rId19" Type="http://schemas.openxmlformats.org/officeDocument/2006/relationships/slide" Target="slides/slide17.xml" /><Relationship Id="rId2" Type="http://schemas.openxmlformats.org/officeDocument/2006/relationships/notesMaster" Target="notesMasters/notesMaster1.xml" /><Relationship Id="rId20" Type="http://schemas.openxmlformats.org/officeDocument/2006/relationships/slide" Target="slides/slide18.xml" /><Relationship Id="rId21" Type="http://schemas.openxmlformats.org/officeDocument/2006/relationships/slide" Target="slides/slide19.xml" /><Relationship Id="rId22" Type="http://schemas.openxmlformats.org/officeDocument/2006/relationships/slide" Target="slides/slide20.xml" /><Relationship Id="rId23" Type="http://schemas.openxmlformats.org/officeDocument/2006/relationships/slide" Target="slides/slide21.xml" /><Relationship Id="rId24" Type="http://schemas.openxmlformats.org/officeDocument/2006/relationships/slide" Target="slides/slide22.xml" /><Relationship Id="rId25" Type="http://schemas.openxmlformats.org/officeDocument/2006/relationships/slide" Target="slides/slide23.xml" /><Relationship Id="rId26" Type="http://schemas.openxmlformats.org/officeDocument/2006/relationships/slide" Target="slides/slide24.xml" /><Relationship Id="rId27" Type="http://schemas.openxmlformats.org/officeDocument/2006/relationships/slide" Target="slides/slide25.xml" /><Relationship Id="rId28" Type="http://schemas.openxmlformats.org/officeDocument/2006/relationships/slide" Target="slides/slide26.xml" /><Relationship Id="rId29" Type="http://schemas.openxmlformats.org/officeDocument/2006/relationships/slide" Target="slides/slide27.xml" /><Relationship Id="rId3" Type="http://schemas.openxmlformats.org/officeDocument/2006/relationships/slide" Target="slides/slide1.xml" /><Relationship Id="rId30" Type="http://schemas.openxmlformats.org/officeDocument/2006/relationships/slide" Target="slides/slide28.xml" /><Relationship Id="rId31" Type="http://schemas.openxmlformats.org/officeDocument/2006/relationships/slide" Target="slides/slide29.xml" /><Relationship Id="rId32" Type="http://schemas.openxmlformats.org/officeDocument/2006/relationships/slide" Target="slides/slide30.xml" /><Relationship Id="rId33" Type="http://schemas.openxmlformats.org/officeDocument/2006/relationships/slide" Target="slides/slide31.xml" /><Relationship Id="rId34" Type="http://schemas.openxmlformats.org/officeDocument/2006/relationships/slide" Target="slides/slide32.xml" /><Relationship Id="rId35" Type="http://schemas.openxmlformats.org/officeDocument/2006/relationships/slide" Target="slides/slide33.xml" /><Relationship Id="rId36" Type="http://schemas.openxmlformats.org/officeDocument/2006/relationships/slide" Target="slides/slide34.xml" /><Relationship Id="rId37" Type="http://schemas.openxmlformats.org/officeDocument/2006/relationships/slide" Target="slides/slide35.xml" /><Relationship Id="rId38" Type="http://schemas.openxmlformats.org/officeDocument/2006/relationships/slide" Target="slides/slide36.xml" /><Relationship Id="rId39" Type="http://schemas.openxmlformats.org/officeDocument/2006/relationships/slide" Target="slides/slide37.xml" /><Relationship Id="rId4" Type="http://schemas.openxmlformats.org/officeDocument/2006/relationships/slide" Target="slides/slide2.xml" /><Relationship Id="rId40" Type="http://schemas.openxmlformats.org/officeDocument/2006/relationships/slide" Target="slides/slide38.xml" /><Relationship Id="rId41" Type="http://schemas.openxmlformats.org/officeDocument/2006/relationships/slide" Target="slides/slide39.xml" /><Relationship Id="rId42" Type="http://schemas.openxmlformats.org/officeDocument/2006/relationships/slide" Target="slides/slide40.xml" /><Relationship Id="rId43" Type="http://schemas.openxmlformats.org/officeDocument/2006/relationships/slide" Target="slides/slide41.xml" /><Relationship Id="rId44" Type="http://schemas.openxmlformats.org/officeDocument/2006/relationships/slide" Target="slides/slide42.xml" /><Relationship Id="rId45" Type="http://schemas.openxmlformats.org/officeDocument/2006/relationships/slide" Target="slides/slide43.xml" /><Relationship Id="rId46" Type="http://schemas.openxmlformats.org/officeDocument/2006/relationships/slide" Target="slides/slide44.xml" /><Relationship Id="rId47" Type="http://schemas.openxmlformats.org/officeDocument/2006/relationships/slide" Target="slides/slide45.xml" /><Relationship Id="rId48" Type="http://schemas.openxmlformats.org/officeDocument/2006/relationships/slide" Target="slides/slide46.xml" /><Relationship Id="rId49" Type="http://schemas.openxmlformats.org/officeDocument/2006/relationships/slide" Target="slides/slide47.xml" /><Relationship Id="rId5" Type="http://schemas.openxmlformats.org/officeDocument/2006/relationships/slide" Target="slides/slide3.xml" /><Relationship Id="rId50" Type="http://schemas.openxmlformats.org/officeDocument/2006/relationships/slide" Target="slides/slide48.xml" /><Relationship Id="rId51" Type="http://schemas.openxmlformats.org/officeDocument/2006/relationships/slide" Target="slides/slide49.xml" /><Relationship Id="rId52" Type="http://schemas.openxmlformats.org/officeDocument/2006/relationships/slide" Target="slides/slide50.xml" /><Relationship Id="rId53" Type="http://schemas.openxmlformats.org/officeDocument/2006/relationships/slide" Target="slides/slide51.xml" /><Relationship Id="rId54" Type="http://schemas.openxmlformats.org/officeDocument/2006/relationships/slide" Target="slides/slide52.xml" /><Relationship Id="rId55" Type="http://schemas.openxmlformats.org/officeDocument/2006/relationships/slide" Target="slides/slide53.xml" /><Relationship Id="rId56" Type="http://schemas.openxmlformats.org/officeDocument/2006/relationships/slide" Target="slides/slide54.xml" /><Relationship Id="rId57" Type="http://schemas.openxmlformats.org/officeDocument/2006/relationships/slide" Target="slides/slide55.xml" /><Relationship Id="rId58" Type="http://schemas.openxmlformats.org/officeDocument/2006/relationships/slide" Target="slides/slide56.xml" /><Relationship Id="rId59" Type="http://schemas.openxmlformats.org/officeDocument/2006/relationships/slide" Target="slides/slide57.xml" /><Relationship Id="rId6" Type="http://schemas.openxmlformats.org/officeDocument/2006/relationships/slide" Target="slides/slide4.xml" /><Relationship Id="rId60" Type="http://schemas.openxmlformats.org/officeDocument/2006/relationships/slide" Target="slides/slide58.xml" /><Relationship Id="rId61" Type="http://schemas.openxmlformats.org/officeDocument/2006/relationships/slide" Target="slides/slide59.xml" /><Relationship Id="rId62" Type="http://schemas.openxmlformats.org/officeDocument/2006/relationships/slide" Target="slides/slide60.xml" /><Relationship Id="rId63" Type="http://schemas.openxmlformats.org/officeDocument/2006/relationships/slide" Target="slides/slide61.xml" /><Relationship Id="rId64" Type="http://schemas.openxmlformats.org/officeDocument/2006/relationships/slide" Target="slides/slide62.xml" /><Relationship Id="rId65" Type="http://schemas.openxmlformats.org/officeDocument/2006/relationships/slide" Target="slides/slide63.xml" /><Relationship Id="rId66" Type="http://schemas.openxmlformats.org/officeDocument/2006/relationships/slide" Target="slides/slide64.xml" /><Relationship Id="rId67" Type="http://schemas.openxmlformats.org/officeDocument/2006/relationships/slide" Target="slides/slide65.xml" /><Relationship Id="rId68" Type="http://schemas.openxmlformats.org/officeDocument/2006/relationships/slide" Target="slides/slide66.xml" /><Relationship Id="rId69" Type="http://schemas.openxmlformats.org/officeDocument/2006/relationships/slide" Target="slides/slide67.xml" /><Relationship Id="rId7" Type="http://schemas.openxmlformats.org/officeDocument/2006/relationships/slide" Target="slides/slide5.xml" /><Relationship Id="rId70" Type="http://schemas.openxmlformats.org/officeDocument/2006/relationships/tags" Target="tags/tag1.xml" /><Relationship Id="rId71" Type="http://schemas.openxmlformats.org/officeDocument/2006/relationships/presProps" Target="presProps.xml" /><Relationship Id="rId72" Type="http://schemas.openxmlformats.org/officeDocument/2006/relationships/viewProps" Target="viewProps.xml" /><Relationship Id="rId73" Type="http://schemas.openxmlformats.org/officeDocument/2006/relationships/theme" Target="theme/theme1.xml" /><Relationship Id="rId74" Type="http://schemas.openxmlformats.org/officeDocument/2006/relationships/tableStyles" Target="tableStyles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charts/_rels/chart1.xml.rels>&#65279;<?xml version="1.0" encoding="utf-8" standalone="yes"?><Relationships xmlns="http://schemas.openxmlformats.org/package/2006/relationships"><Relationship Id="rId1" Type="http://schemas.openxmlformats.org/officeDocument/2006/relationships/oleObject" Target="&#1050;&#1085;&#1080;&#1075;&#1072;1" TargetMode="External" /><Relationship Id="rId2" Type="http://schemas.openxmlformats.org/officeDocument/2006/relationships/themeOverride" Target="../theme/themeOverride1.xml" /></Relationships>
</file>

<file path=ppt/charts/_rels/chart2.xml.rels>&#65279;<?xml version="1.0" encoding="utf-8" standalone="yes"?><Relationships xmlns="http://schemas.openxmlformats.org/package/2006/relationships"><Relationship Id="rId1" Type="http://schemas.openxmlformats.org/officeDocument/2006/relationships/oleObject" Target="&#1050;&#1085;&#1080;&#1075;&#1072;1" TargetMode="External" /></Relationships>
</file>

<file path=ppt/charts/_rels/chart3.xml.rels>&#65279;<?xml version="1.0" encoding="utf-8" standalone="yes"?><Relationships xmlns="http://schemas.openxmlformats.org/package/2006/relationships"><Relationship Id="rId1" Type="http://schemas.openxmlformats.org/officeDocument/2006/relationships/oleObject" Target="&#1050;&#1085;&#1080;&#1075;&#1072;1" TargetMode="External" /></Relationships>
</file>

<file path=ppt/charts/_rels/chart4.xml.rels>&#65279;<?xml version="1.0" encoding="utf-8" standalone="yes"?><Relationships xmlns="http://schemas.openxmlformats.org/package/2006/relationships"><Relationship Id="rId1" Type="http://schemas.openxmlformats.org/officeDocument/2006/relationships/oleObject" Target="file:///E:\&#1050;&#1086;&#1085;&#1082;&#1091;&#1088;&#1089;&#1099;\&#1042;&#1086;&#1089;&#1087;&#1080;&#1090;&#1072;&#1090;&#1072;&#1077;&#1083;&#1100;%20&#1043;&#1086;&#1076;&#1072;\2013\&#1044;&#1072;&#1088;&#1100;&#1082;&#1080;&#1085;&#1072;%20&#1053;.&#1053;\&#1088;&#1077;&#1089;&#1087;&#1091;&#1073;&#1083;&#1080;&#1082;&#1072;\&#1050;&#1085;&#1080;&#1075;&#1072;1.xlsx" TargetMode="External" /><Relationship Id="rId2" Type="http://schemas.openxmlformats.org/officeDocument/2006/relationships/themeOverride" Target="../theme/themeOverride2.xml" /></Relationships>
</file>

<file path=ppt/charts/chart1.xml><?xml version="1.0" encoding="utf-8"?>
<c:chartSpace xmlns:a="http://schemas.openxmlformats.org/drawingml/2006/main" xmlns:r="http://schemas.openxmlformats.org/officeDocument/2006/relationships" xmlns:c="http://schemas.openxmlformats.org/drawingml/20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plotArea>
      <c:layout>
        <c:manualLayout>
          <c:layoutTarget val="inner"/>
          <c:xMode val="edge"/>
          <c:yMode val="edge"/>
          <c:x val="0.10338272154331207"/>
          <c:y val="0.047828961163759232"/>
          <c:w val="0.774283766746521"/>
          <c:h val="0.4703502953052520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Начало года</c:v>
                </c:pt>
              </c:strCache>
            </c:strRef>
          </c:tx>
          <c:spPr>
            <a:solidFill>
              <a:srgbClr val="0045D0"/>
            </a:solidFill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extLst/>
          </c:dLbls>
          <c:cat>
            <c:strRef>
              <c:f>Лист1!$A$2:$A$6</c:f>
              <c:strCache>
                <c:ptCount val="5"/>
                <c:pt idx="0">
                  <c:v>Игровая деятельность</c:v>
                </c:pt>
                <c:pt idx="1">
                  <c:v>Изобразительная деятельность</c:v>
                </c:pt>
                <c:pt idx="2">
                  <c:v>Конструирование</c:v>
                </c:pt>
                <c:pt idx="3">
                  <c:v>Экспериментальная деятельсть</c:v>
                </c:pt>
                <c:pt idx="4">
                  <c:v>Чтение книг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35.7</c:v>
                </c:pt>
                <c:pt idx="1">
                  <c:v>22.2</c:v>
                </c:pt>
                <c:pt idx="2">
                  <c:v>14.3</c:v>
                </c:pt>
                <c:pt idx="3">
                  <c:v>17.9</c:v>
                </c:pt>
                <c:pt idx="4">
                  <c:v>9.9</c:v>
                </c:pt>
              </c:numCache>
            </c:numRef>
          </c:val>
          <c:shape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Конец года</c:v>
                </c:pt>
              </c:strCache>
            </c:strRef>
          </c:tx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extLst/>
          </c:dLbls>
          <c:cat>
            <c:strRef>
              <c:f>Лист1!$A$2:$A$6</c:f>
              <c:strCache>
                <c:ptCount val="5"/>
                <c:pt idx="0">
                  <c:v>Игровая деятельность</c:v>
                </c:pt>
                <c:pt idx="1">
                  <c:v>Изобразительная деятельность</c:v>
                </c:pt>
                <c:pt idx="2">
                  <c:v>Конструирование</c:v>
                </c:pt>
                <c:pt idx="3">
                  <c:v>Экспериментальная деятельсть</c:v>
                </c:pt>
                <c:pt idx="4">
                  <c:v>Чтение книг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22.2</c:v>
                </c:pt>
                <c:pt idx="1">
                  <c:v>17.9</c:v>
                </c:pt>
                <c:pt idx="2">
                  <c:v>14.3</c:v>
                </c:pt>
                <c:pt idx="3">
                  <c:v>31.3</c:v>
                </c:pt>
                <c:pt idx="4">
                  <c:v>14.3</c:v>
                </c:pt>
              </c:numCache>
            </c:numRef>
          </c:val>
          <c:shape/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gapWidth/>
        <c:gapDepth/>
        <c:shape/>
        <c:axId val="740937424"/>
        <c:axId val="740940688"/>
        <c:axId val="0"/>
      </c:bar3DChart>
      <c:catAx>
        <c:axId val="740937424"/>
        <c:scaling>
          <c:orientation/>
        </c:scaling>
        <c:delete val="0"/>
        <c:axPos val="b"/>
        <c:numFmt formatCode="General" sourceLinked="0"/>
        <c:majorTickMark val="out"/>
        <c:minorTickMark val="none"/>
        <c:txPr>
          <a:bodyPr/>
          <a:p>
            <a:pPr>
              <a:defRPr sz="1400" smtId="4294967295"/>
            </a:pPr>
            <a:endParaRPr sz="1400" smtId="4294967295"/>
          </a:p>
        </c:txPr>
        <c:crossAx val="740940688"/>
        <c:crosses val="autoZero"/>
        <c:auto val="0"/>
        <c:lblAlgn val="ctr"/>
        <c:lblOffset/>
        <c:noMultiLvlLbl val="0"/>
      </c:catAx>
      <c:valAx>
        <c:axId val="740940688"/>
        <c:scaling>
          <c:orientation/>
        </c:scaling>
        <c:delete val="0"/>
        <c:axPos val="l"/>
        <c:majorGridlines/>
        <c:numFmt formatCode="General" sourceLinked="1"/>
        <c:majorTickMark val="out"/>
        <c:minorTickMark val="none"/>
        <c:crossAx val="740937424"/>
        <c:crosses val="autoZero"/>
        <c:crossBetween val="between"/>
      </c:valAx>
    </c:plotArea>
    <c:legend>
      <c:legendPos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a="http://schemas.openxmlformats.org/drawingml/2006/main" xmlns:r="http://schemas.openxmlformats.org/officeDocument/2006/relationships" xmlns:c="http://schemas.openxmlformats.org/drawingml/20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plotArea>
      <c:layout>
        <c:manualLayout>
          <c:layoutTarget val="inner"/>
          <c:xMode val="edge"/>
          <c:yMode val="edge"/>
          <c:x val="0.10508372634649277"/>
          <c:y val="0.051400553435087204"/>
          <c:w val="0.63832670450210571"/>
          <c:h val="0.8326195478439331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Лист1!$A$14</c:f>
              <c:strCache>
                <c:ptCount val="1"/>
                <c:pt idx="0">
                  <c:v>Первичная </c:v>
                </c:pt>
              </c:strCache>
            </c:strRef>
          </c:tx>
          <c:invertIfNegative val="0"/>
          <c:cat>
            <c:strRef>
              <c:f>Лист1!$B$13:$D$13</c:f>
              <c:strCache>
                <c:ptCount val="3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</c:strCache>
            </c:strRef>
          </c:cat>
          <c:val>
            <c:numRef>
              <c:f>Лист1!$B$14:$D$14</c:f>
              <c:numCache>
                <c:formatCode>0%</c:formatCode>
                <c:ptCount val="3"/>
                <c:pt idx="0">
                  <c:v>0.47</c:v>
                </c:pt>
                <c:pt idx="1">
                  <c:v>0.36</c:v>
                </c:pt>
                <c:pt idx="2">
                  <c:v>0.56</c:v>
                </c:pt>
              </c:numCache>
            </c:numRef>
          </c:val>
          <c:shape val="pyramid"/>
        </c:ser>
        <c:ser>
          <c:idx val="1"/>
          <c:order val="1"/>
          <c:tx>
            <c:strRef>
              <c:f>Лист1!$A$15</c:f>
              <c:strCache>
                <c:ptCount val="1"/>
                <c:pt idx="0">
                  <c:v>Вторичная заболеваемость</c:v>
                </c:pt>
              </c:strCache>
            </c:strRef>
          </c:tx>
          <c:invertIfNegative val="0"/>
          <c:cat>
            <c:strRef>
              <c:f>Лист1!$B$13:$D$13</c:f>
              <c:strCache>
                <c:ptCount val="3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</c:strCache>
            </c:strRef>
          </c:cat>
          <c:val>
            <c:numRef>
              <c:f>Лист1!$B$15:$D$15</c:f>
              <c:numCache>
                <c:formatCode>0%</c:formatCode>
                <c:ptCount val="3"/>
                <c:pt idx="0">
                  <c:v>0.23</c:v>
                </c:pt>
                <c:pt idx="1">
                  <c:v>0.17</c:v>
                </c:pt>
                <c:pt idx="2">
                  <c:v>0.29</c:v>
                </c:pt>
              </c:numCache>
            </c:numRef>
          </c:val>
          <c:shape val="pyramid"/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gapWidth/>
        <c:gapDepth/>
        <c:shape val="pyramid"/>
        <c:axId val="740941776"/>
        <c:axId val="740936880"/>
        <c:axId val="0"/>
      </c:bar3DChart>
      <c:catAx>
        <c:axId val="740941776"/>
        <c:scaling>
          <c:orientation/>
        </c:scaling>
        <c:delete val="1"/>
        <c:axPos val="b"/>
        <c:numFmt formatCode="General" sourceLinked="0"/>
        <c:majorTickMark val="out"/>
        <c:minorTickMark val="none"/>
        <c:crossAx val="740936880"/>
        <c:auto val="0"/>
        <c:lblAlgn val="ctr"/>
        <c:lblOffset/>
        <c:noMultiLvlLbl val="0"/>
      </c:catAx>
      <c:valAx>
        <c:axId val="740936880"/>
        <c:scaling>
          <c:orientation/>
        </c:scaling>
        <c:delete val="0"/>
        <c:axPos val="l"/>
        <c:majorGridlines/>
        <c:numFmt formatCode="0%" sourceLinked="1"/>
        <c:majorTickMark val="out"/>
        <c:minorTickMark val="none"/>
        <c:crossAx val="740941776"/>
        <c:crosses val="autoZero"/>
        <c:crossBetween val="between"/>
      </c:valAx>
    </c:plotArea>
    <c:legend>
      <c:legendPos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a="http://schemas.openxmlformats.org/drawingml/2006/main" xmlns:r="http://schemas.openxmlformats.org/officeDocument/2006/relationships" xmlns:c="http://schemas.openxmlformats.org/drawingml/20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plotArea>
      <c:layout>
        <c:manualLayout>
          <c:layoutTarget val="inner"/>
          <c:xMode val="edge"/>
          <c:yMode val="edge"/>
          <c:x val="0.0742989182472229"/>
          <c:y val="0.055766303092241287"/>
          <c:w val="0.72034180164337158"/>
          <c:h val="0.8490618467330932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Лист1!$A$3</c:f>
              <c:strCache>
                <c:ptCount val="1"/>
                <c:pt idx="0">
                  <c:v>Простудные </c:v>
                </c:pt>
              </c:strCache>
            </c:strRef>
          </c:tx>
          <c:invertIfNegative val="0"/>
          <c:cat>
            <c:strRef>
              <c:f>Лист1!$B$2:$D$2</c:f>
              <c:strCache>
                <c:ptCount val="3"/>
                <c:pt idx="0">
                  <c:v>2012- 2013</c:v>
                </c:pt>
                <c:pt idx="1">
                  <c:v>2013-2014</c:v>
                </c:pt>
                <c:pt idx="2">
                  <c:v>2014-2015</c:v>
                </c:pt>
              </c:strCache>
            </c:strRef>
          </c:cat>
          <c:val>
            <c:numRef>
              <c:f>Лист1!$B$3:$D$3</c:f>
              <c:numCache>
                <c:formatCode>0%</c:formatCode>
                <c:ptCount val="3"/>
                <c:pt idx="0">
                  <c:v>0.47</c:v>
                </c:pt>
                <c:pt idx="1">
                  <c:v>0.36</c:v>
                </c:pt>
                <c:pt idx="2">
                  <c:v>0.56</c:v>
                </c:pt>
              </c:numCache>
            </c:numRef>
          </c:val>
          <c:shape val="cylinder"/>
        </c:ser>
        <c:ser>
          <c:idx val="1"/>
          <c:order val="1"/>
          <c:tx>
            <c:strRef>
              <c:f>Лист1!$A$4</c:f>
              <c:strCache>
                <c:ptCount val="1"/>
                <c:pt idx="0">
                  <c:v>Инфекционные </c:v>
                </c:pt>
              </c:strCache>
            </c:strRef>
          </c:tx>
          <c:invertIfNegative val="0"/>
          <c:cat>
            <c:strRef>
              <c:f>Лист1!$B$2:$D$2</c:f>
              <c:strCache>
                <c:ptCount val="3"/>
                <c:pt idx="0">
                  <c:v>2012- 2013</c:v>
                </c:pt>
                <c:pt idx="1">
                  <c:v>2013-2014</c:v>
                </c:pt>
                <c:pt idx="2">
                  <c:v>2014-2015</c:v>
                </c:pt>
              </c:strCache>
            </c:strRef>
          </c:cat>
          <c:val>
            <c:numRef>
              <c:f>Лист1!$B$4:$D$4</c:f>
              <c:numCache>
                <c:formatCode>0%</c:formatCode>
                <c:ptCount val="3"/>
                <c:pt idx="0">
                  <c:v>0.07</c:v>
                </c:pt>
                <c:pt idx="1">
                  <c:v>0.04</c:v>
                </c:pt>
                <c:pt idx="2">
                  <c:v>0.09</c:v>
                </c:pt>
              </c:numCache>
            </c:numRef>
          </c:val>
          <c:shape val="cylinder"/>
        </c:ser>
        <c:ser>
          <c:idx val="2"/>
          <c:order val="2"/>
          <c:tx>
            <c:strRef>
              <c:f>Лист1!$A$5</c:f>
              <c:strCache>
                <c:ptCount val="1"/>
                <c:pt idx="0">
                  <c:v>Другие</c:v>
                </c:pt>
              </c:strCache>
            </c:strRef>
          </c:tx>
          <c:invertIfNegative val="0"/>
          <c:cat>
            <c:strRef>
              <c:f>Лист1!$B$2:$D$2</c:f>
              <c:strCache>
                <c:ptCount val="3"/>
                <c:pt idx="0">
                  <c:v>2012- 2013</c:v>
                </c:pt>
                <c:pt idx="1">
                  <c:v>2013-2014</c:v>
                </c:pt>
                <c:pt idx="2">
                  <c:v>2014-2015</c:v>
                </c:pt>
              </c:strCache>
            </c:strRef>
          </c:cat>
          <c:val>
            <c:numRef>
              <c:f>Лист1!$B$5:$D$5</c:f>
              <c:numCache>
                <c:formatCode>0%</c:formatCode>
                <c:ptCount val="3"/>
                <c:pt idx="0">
                  <c:v>0.12</c:v>
                </c:pt>
                <c:pt idx="1">
                  <c:v>0.09</c:v>
                </c:pt>
                <c:pt idx="2">
                  <c:v>0.16</c:v>
                </c:pt>
              </c:numCache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gapWidth/>
        <c:gapDepth/>
        <c:shape val="cylinder"/>
        <c:axId val="740942864"/>
        <c:axId val="740934704"/>
        <c:axId val="0"/>
      </c:bar3DChart>
      <c:catAx>
        <c:axId val="740942864"/>
        <c:scaling>
          <c:orientation/>
        </c:scaling>
        <c:delete val="1"/>
        <c:axPos val="b"/>
        <c:numFmt formatCode="General" sourceLinked="0"/>
        <c:majorTickMark val="out"/>
        <c:minorTickMark val="none"/>
        <c:crossAx val="740934704"/>
        <c:auto val="0"/>
        <c:lblAlgn val="ctr"/>
        <c:lblOffset/>
        <c:noMultiLvlLbl val="0"/>
      </c:catAx>
      <c:valAx>
        <c:axId val="740934704"/>
        <c:scaling>
          <c:orientation/>
        </c:scaling>
        <c:delete val="0"/>
        <c:axPos val="l"/>
        <c:majorGridlines/>
        <c:numFmt formatCode="0%" sourceLinked="1"/>
        <c:majorTickMark val="out"/>
        <c:minorTickMark val="none"/>
        <c:crossAx val="740942864"/>
        <c:crosses val="autoZero"/>
        <c:crossBetween val="between"/>
      </c:valAx>
    </c:plotArea>
    <c:legend>
      <c:legendPos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a="http://schemas.openxmlformats.org/drawingml/2006/main" xmlns:r="http://schemas.openxmlformats.org/officeDocument/2006/relationships" xmlns:c="http://schemas.openxmlformats.org/drawingml/20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/>
      <c:rAngAx val="0"/>
    </c:view3D>
    <c:plotArea>
      <c:layout>
        <c:manualLayout>
          <c:layoutTarget val="inner"/>
          <c:xMode val="edge"/>
          <c:yMode val="edge"/>
          <c:x val="0.071572050452232361"/>
          <c:y val="0.097069486975669861"/>
          <c:w val="0.53487658500671387"/>
          <c:h val="0.81162261962890625"/>
        </c:manualLayout>
      </c:layout>
      <c:pie3DChart>
        <c:varyColors val="1"/>
        <c:ser>
          <c:idx val="0"/>
          <c:order val="0"/>
          <c:explosion val="25"/>
          <c:dPt>
            <c:idx val="0"/>
            <c:invertIfNegative val="1"/>
            <c:spPr>
              <a:solidFill>
                <a:srgbClr val="C00000"/>
              </a:solidFill>
            </c:spPr>
          </c:dPt>
          <c:dPt>
            <c:idx val="1"/>
            <c:invertIfNegative val="1"/>
            <c:spPr>
              <a:solidFill>
                <a:srgbClr val="001848"/>
              </a:solidFill>
            </c:spPr>
          </c:dPt>
          <c:dPt>
            <c:idx val="2"/>
            <c:invertIfNegative val="1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-0.0652337595820427"/>
                  <c:y val="-0.12041999399662018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1600" b="1">
                        <a:solidFill>
                          <a:srgbClr val="002060"/>
                        </a:solidFill>
                      </a:rPr>
                      <a:t>44,7%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1"/>
              <c:layout>
                <c:manualLayout>
                  <c:x val="0.025192493572831154"/>
                  <c:y val="0.025195349007844925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1600" b="1">
                        <a:solidFill>
                          <a:srgbClr val="002060"/>
                        </a:solidFill>
                      </a:rPr>
                      <a:t>27,7%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2"/>
              <c:layout>
                <c:manualLayout>
                  <c:x val="0.036570075899362564"/>
                  <c:y val="-0.046416569501161575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1600" b="1"/>
                      <a:t>27,6%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/>
          </c:dLbls>
          <c:cat>
            <c:strRef>
              <c:f>Лист1!$Q$12:$Q$14</c:f>
              <c:strCache>
                <c:ptCount val="3"/>
                <c:pt idx="0">
                  <c:v>поощряют и считают важной</c:v>
                </c:pt>
                <c:pt idx="1">
                  <c:v>создают дома условия для эксперимента</c:v>
                </c:pt>
                <c:pt idx="2">
                  <c:v>включаются в деятельность</c:v>
                </c:pt>
              </c:strCache>
            </c:strRef>
          </c:cat>
          <c:val>
            <c:numRef>
              <c:f>Лист1!$R$12:$R$14</c:f>
              <c:numCache>
                <c:formatCode>0.0%</c:formatCode>
                <c:ptCount val="3"/>
                <c:pt idx="0">
                  <c:v>0.447000000000001</c:v>
                </c:pt>
                <c:pt idx="1">
                  <c:v>0.277</c:v>
                </c:pt>
                <c:pt idx="2">
                  <c:v>0.276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/>
      <c:legendEntry>
        <c:idx val="0"/>
        <c:txPr>
          <a:bodyPr/>
          <a:p>
            <a:pPr>
              <a:defRPr sz="1600" b="1" smtId="4294967295"/>
            </a:pPr>
            <a:endParaRPr sz="1600" b="1" smtId="4294967295"/>
          </a:p>
        </c:txPr>
      </c:legendEntry>
      <c:legendEntry>
        <c:idx val="1"/>
        <c:txPr>
          <a:bodyPr/>
          <a:p>
            <a:pPr>
              <a:defRPr sz="1600" b="1" smtId="4294967295"/>
            </a:pPr>
            <a:endParaRPr sz="1600" b="1" smtId="4294967295"/>
          </a:p>
        </c:txPr>
      </c:legendEntry>
      <c:legendEntry>
        <c:idx val="2"/>
        <c:txPr>
          <a:bodyPr/>
          <a:p>
            <a:pPr>
              <a:defRPr sz="1600" b="1" smtId="4294967295"/>
            </a:pPr>
            <a:endParaRPr sz="1600" b="1" smtId="4294967295"/>
          </a:p>
        </c:txPr>
      </c:legendEntry>
      <c:layout>
        <c:manualLayout>
          <c:xMode val="edge"/>
          <c:yMode val="edge"/>
          <c:x val="0.66795194149017334"/>
          <c:y val="0.2438969761133194"/>
          <c:w val="0.32231611013412476"/>
          <c:h val="0.39566364884376526"/>
        </c:manualLayout>
      </c:layout>
      <c:overlay val="0"/>
      <c:txPr>
        <a:bodyPr/>
        <a:p>
          <a:pPr>
            <a:defRPr sz="1400" b="1" smtId="4294967295"/>
          </a:pPr>
          <a:endParaRPr sz="1400" b="1" smtId="4294967295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FB2F9D-A1E6-457F-AA63-1E21574882C6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58DC7-27C6-4508-A9F8-9C269F833C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687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58DC7-27C6-4508-A9F8-9C269F833C7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227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58DC7-27C6-4508-A9F8-9C269F833C7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187020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69280-D2DF-4D99-BAEB-DEA37269C95E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32FA3-1171-4369-9666-2593CAAC0C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69280-D2DF-4D99-BAEB-DEA37269C95E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32FA3-1171-4369-9666-2593CAAC0C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Полилиния 6"/>
          <p:cNvSpPr/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/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BC69280-D2DF-4D99-BAEB-DEA37269C95E}" type="datetimeFigureOut">
              <a:rPr lang="ru-RU" smtClean="0"/>
              <a:t>13.02.2024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032FA3-1171-4369-9666-2593CAAC0C5A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/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/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1" r:id="rId2"/>
  </p:sldLayoutIdLst>
  <p:transition/>
  <p:timing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5.jpeg" /><Relationship Id="rId3" Type="http://schemas.openxmlformats.org/officeDocument/2006/relationships/image" Target="../media/image16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7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8.jpe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9.jpeg" /><Relationship Id="rId3" Type="http://schemas.openxmlformats.org/officeDocument/2006/relationships/image" Target="../media/image20.jpe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1.jpeg" /><Relationship Id="rId3" Type="http://schemas.openxmlformats.org/officeDocument/2006/relationships/image" Target="../media/image22.jpeg" /><Relationship Id="rId4" Type="http://schemas.openxmlformats.org/officeDocument/2006/relationships/image" Target="../media/image23.jpe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4.jpeg" /><Relationship Id="rId3" Type="http://schemas.openxmlformats.org/officeDocument/2006/relationships/image" Target="../media/image25.jpeg" /><Relationship Id="rId4" Type="http://schemas.openxmlformats.org/officeDocument/2006/relationships/image" Target="../media/image26.jpe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27.jpeg" /><Relationship Id="rId4" Type="http://schemas.openxmlformats.org/officeDocument/2006/relationships/image" Target="../media/image28.jpeg" /><Relationship Id="rId5" Type="http://schemas.openxmlformats.org/officeDocument/2006/relationships/image" Target="../media/image29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jpe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0.jpeg" /><Relationship Id="rId3" Type="http://schemas.openxmlformats.org/officeDocument/2006/relationships/image" Target="../media/image31.jpeg" /><Relationship Id="rId4" Type="http://schemas.openxmlformats.org/officeDocument/2006/relationships/image" Target="../media/image32.jpe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3.jpeg" /><Relationship Id="rId3" Type="http://schemas.openxmlformats.org/officeDocument/2006/relationships/image" Target="../media/image34.jpe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5.jpeg" /><Relationship Id="rId3" Type="http://schemas.openxmlformats.org/officeDocument/2006/relationships/image" Target="../media/image36.jpeg" /><Relationship Id="rId4" Type="http://schemas.openxmlformats.org/officeDocument/2006/relationships/image" Target="../media/image37.jpe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8.jpeg" /><Relationship Id="rId3" Type="http://schemas.openxmlformats.org/officeDocument/2006/relationships/image" Target="../media/image39.jpeg" /><Relationship Id="rId4" Type="http://schemas.openxmlformats.org/officeDocument/2006/relationships/image" Target="../media/image40.jpe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1.jpeg" /><Relationship Id="rId3" Type="http://schemas.openxmlformats.org/officeDocument/2006/relationships/image" Target="../media/image42.jpeg" /><Relationship Id="rId4" Type="http://schemas.openxmlformats.org/officeDocument/2006/relationships/image" Target="../media/image43.jpe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4.jpeg" /><Relationship Id="rId3" Type="http://schemas.openxmlformats.org/officeDocument/2006/relationships/image" Target="../media/image45.jpeg" /><Relationship Id="rId4" Type="http://schemas.openxmlformats.org/officeDocument/2006/relationships/image" Target="../media/image46.jpe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7.jpeg" /><Relationship Id="rId3" Type="http://schemas.openxmlformats.org/officeDocument/2006/relationships/image" Target="../media/image48.jpe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9.jpeg" /><Relationship Id="rId3" Type="http://schemas.openxmlformats.org/officeDocument/2006/relationships/image" Target="../media/image50.jpe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1.jpeg" /><Relationship Id="rId3" Type="http://schemas.openxmlformats.org/officeDocument/2006/relationships/image" Target="../media/image52.jpe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3.jpeg" /><Relationship Id="rId3" Type="http://schemas.openxmlformats.org/officeDocument/2006/relationships/image" Target="../media/image54.jpe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5.jpe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6.jpeg" /><Relationship Id="rId3" Type="http://schemas.openxmlformats.org/officeDocument/2006/relationships/image" Target="../media/image57.jpe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8.jpeg" /><Relationship Id="rId3" Type="http://schemas.openxmlformats.org/officeDocument/2006/relationships/image" Target="../media/image59.jpeg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0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.jpeg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1.jpeg" /><Relationship Id="rId3" Type="http://schemas.openxmlformats.org/officeDocument/2006/relationships/image" Target="../media/image62.jpeg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3.jpeg" /><Relationship Id="rId3" Type="http://schemas.openxmlformats.org/officeDocument/2006/relationships/image" Target="../media/image64.jpeg" /></Relationships>
</file>

<file path=ppt/slides/_rels/slide4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5.jpeg" /></Relationships>
</file>

<file path=ppt/slides/_rels/slide4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6.jpeg" /><Relationship Id="rId3" Type="http://schemas.openxmlformats.org/officeDocument/2006/relationships/image" Target="../media/image67.jpeg" /></Relationships>
</file>

<file path=ppt/slides/_rels/slide4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8.jpeg" /><Relationship Id="rId3" Type="http://schemas.openxmlformats.org/officeDocument/2006/relationships/image" Target="../media/image69.jpeg" /></Relationships>
</file>

<file path=ppt/slides/_rels/slide4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0.jpeg" /><Relationship Id="rId3" Type="http://schemas.openxmlformats.org/officeDocument/2006/relationships/image" Target="../media/image71.jpeg" /></Relationships>
</file>

<file path=ppt/slides/_rels/slide4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2.jpeg" /><Relationship Id="rId3" Type="http://schemas.openxmlformats.org/officeDocument/2006/relationships/image" Target="../media/image73.jpeg" /></Relationships>
</file>

<file path=ppt/slides/_rels/slide4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chart" Target="../charts/chart1.xml" /></Relationships>
</file>

<file path=ppt/slides/_rels/slide4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chart" Target="../charts/chart2.xml" /></Relationships>
</file>

<file path=ppt/slides/_rels/slide4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chart" Target="../charts/chart3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.jpeg" /><Relationship Id="rId3" Type="http://schemas.openxmlformats.org/officeDocument/2006/relationships/image" Target="../media/image5.jpeg" /><Relationship Id="rId4" Type="http://schemas.openxmlformats.org/officeDocument/2006/relationships/image" Target="../media/image6.jpeg" /></Relationships>
</file>

<file path=ppt/slides/_rels/slide5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4.jpeg" /><Relationship Id="rId3" Type="http://schemas.openxmlformats.org/officeDocument/2006/relationships/image" Target="../media/image75.jpeg" /><Relationship Id="rId4" Type="http://schemas.openxmlformats.org/officeDocument/2006/relationships/image" Target="../media/image76.jpeg" /></Relationships>
</file>

<file path=ppt/slides/_rels/slide5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7.jpeg" /></Relationships>
</file>

<file path=ppt/slides/_rels/slide5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8.jpeg" /><Relationship Id="rId3" Type="http://schemas.openxmlformats.org/officeDocument/2006/relationships/image" Target="../media/image79.jpeg" /></Relationships>
</file>

<file path=ppt/slides/_rels/slide5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chart" Target="../charts/chart4.xml" /></Relationships>
</file>

<file path=ppt/slides/_rels/slide5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0.jpeg" /><Relationship Id="rId3" Type="http://schemas.openxmlformats.org/officeDocument/2006/relationships/image" Target="../media/image81.jpeg" /></Relationships>
</file>

<file path=ppt/slides/_rels/slide5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2.jpeg" /><Relationship Id="rId3" Type="http://schemas.openxmlformats.org/officeDocument/2006/relationships/image" Target="../media/image83.jpeg" /><Relationship Id="rId4" Type="http://schemas.openxmlformats.org/officeDocument/2006/relationships/image" Target="../media/image84.jpeg" /></Relationships>
</file>

<file path=ppt/slides/_rels/slide5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5.jpeg" /><Relationship Id="rId3" Type="http://schemas.openxmlformats.org/officeDocument/2006/relationships/image" Target="../media/image86.jpeg" /><Relationship Id="rId4" Type="http://schemas.openxmlformats.org/officeDocument/2006/relationships/image" Target="../media/image87.jpeg" /></Relationships>
</file>

<file path=ppt/slides/_rels/slide5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8.jpeg" /><Relationship Id="rId3" Type="http://schemas.openxmlformats.org/officeDocument/2006/relationships/image" Target="../media/image89.jpeg" /><Relationship Id="rId4" Type="http://schemas.openxmlformats.org/officeDocument/2006/relationships/image" Target="../media/image90.jpeg" /></Relationships>
</file>

<file path=ppt/slides/_rels/slide5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1.jpeg" /><Relationship Id="rId3" Type="http://schemas.openxmlformats.org/officeDocument/2006/relationships/image" Target="../media/image92.jpeg" /></Relationships>
</file>

<file path=ppt/slides/_rels/slide5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93.jpeg" /><Relationship Id="rId3" Type="http://schemas.openxmlformats.org/officeDocument/2006/relationships/image" Target="../media/image94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.jpeg" /><Relationship Id="rId3" Type="http://schemas.openxmlformats.org/officeDocument/2006/relationships/image" Target="../media/image8.jpeg" /><Relationship Id="rId4" Type="http://schemas.openxmlformats.org/officeDocument/2006/relationships/image" Target="../media/image9.jpeg" /></Relationships>
</file>

<file path=ppt/slides/_rels/slide6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6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5.jpeg" /><Relationship Id="rId3" Type="http://schemas.openxmlformats.org/officeDocument/2006/relationships/image" Target="../media/image96.jpeg" /><Relationship Id="rId4" Type="http://schemas.openxmlformats.org/officeDocument/2006/relationships/image" Target="../media/image97.jpeg" /></Relationships>
</file>

<file path=ppt/slides/_rels/slide6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8.jpeg" /><Relationship Id="rId3" Type="http://schemas.openxmlformats.org/officeDocument/2006/relationships/image" Target="../media/image99.jpeg" /></Relationships>
</file>

<file path=ppt/slides/_rels/slide6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0.jpeg" /><Relationship Id="rId3" Type="http://schemas.openxmlformats.org/officeDocument/2006/relationships/image" Target="../media/image101.jpeg" /></Relationships>
</file>

<file path=ppt/slides/_rels/slide6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2.jpeg" /><Relationship Id="rId3" Type="http://schemas.openxmlformats.org/officeDocument/2006/relationships/image" Target="../media/image103.jpeg" /></Relationships>
</file>

<file path=ppt/slides/_rels/slide6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4.jpeg" /><Relationship Id="rId3" Type="http://schemas.openxmlformats.org/officeDocument/2006/relationships/image" Target="../media/image105.jpeg" /></Relationships>
</file>

<file path=ppt/slides/_rels/slide6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0.jpeg" /><Relationship Id="rId3" Type="http://schemas.openxmlformats.org/officeDocument/2006/relationships/image" Target="../media/image11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12.jpeg" /><Relationship Id="rId4" Type="http://schemas.openxmlformats.org/officeDocument/2006/relationships/image" Target="../media/image13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4.jpe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Прямоугольник 2"/>
          <p:cNvSpPr/>
          <p:nvPr/>
        </p:nvSpPr>
        <p:spPr>
          <a:xfrm>
            <a:off x="857224" y="714356"/>
            <a:ext cx="8107264" cy="5306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smtClean="0">
                <a:solidFill>
                  <a:srgbClr val="CC0000"/>
                </a:solidFill>
                <a:latin typeface="Century Schoolbook" pitchFamily="18" charset="0"/>
              </a:rPr>
              <a:t>Министерство образования РМ</a:t>
            </a:r>
            <a:br>
              <a:rPr lang="ru-RU" sz="2800" b="1" i="1" smtClean="0">
                <a:solidFill>
                  <a:srgbClr val="CC0000"/>
                </a:solidFill>
                <a:latin typeface="Century Schoolbook" pitchFamily="18" charset="0"/>
              </a:rPr>
            </a:br>
            <a:r>
              <a:rPr lang="ru-RU" sz="2800" b="1" i="1" smtClean="0">
                <a:solidFill>
                  <a:srgbClr val="CC0000"/>
                </a:solidFill>
                <a:latin typeface="Century Schoolbook" pitchFamily="18" charset="0"/>
              </a:rPr>
              <a:t> </a:t>
            </a:r>
            <a:br>
              <a:rPr lang="ru-RU" sz="2800" b="1" i="1" smtClean="0">
                <a:solidFill>
                  <a:srgbClr val="CC0000"/>
                </a:solidFill>
                <a:latin typeface="Century Schoolbook" pitchFamily="18" charset="0"/>
              </a:rPr>
            </a:br>
            <a:r>
              <a:rPr lang="ru-RU" sz="2800" b="1" i="1" err="1" smtClean="0">
                <a:solidFill>
                  <a:srgbClr val="0000FF"/>
                </a:solidFill>
                <a:latin typeface="Century Schoolbook" pitchFamily="18" charset="0"/>
              </a:rPr>
              <a:t>Портфолио </a:t>
            </a:r>
          </a:p>
          <a:p>
            <a:pPr algn="ctr"/>
            <a:br>
              <a:rPr lang="ru-RU" i="1" smtClean="0">
                <a:solidFill>
                  <a:srgbClr val="000099"/>
                </a:solidFill>
              </a:rPr>
            </a:br>
            <a:r>
              <a:rPr lang="ru-RU" sz="2800" b="1" i="1" err="1" smtClean="0">
                <a:solidFill>
                  <a:srgbClr val="FF0000"/>
                </a:solidFill>
                <a:latin typeface="Century Schoolbook" pitchFamily="18" charset="0"/>
              </a:rPr>
              <a:t>Порошкиной Натальи Николаевны</a:t>
            </a:r>
            <a:br>
              <a:rPr lang="ru-RU" i="1" smtClean="0">
                <a:solidFill>
                  <a:srgbClr val="000099"/>
                </a:solidFill>
              </a:rPr>
            </a:br>
            <a:r>
              <a:rPr lang="ru-RU" sz="2800" b="1" i="1" smtClean="0">
                <a:solidFill>
                  <a:srgbClr val="0000FF"/>
                </a:solidFill>
                <a:latin typeface="Century Schoolbook" pitchFamily="18" charset="0"/>
              </a:rPr>
              <a:t>воспитателя </a:t>
            </a:r>
          </a:p>
          <a:p>
            <a:pPr algn="ctr"/>
            <a:r>
              <a:rPr lang="ru-RU" sz="2800" b="1" i="1" smtClean="0">
                <a:solidFill>
                  <a:srgbClr val="0000FF"/>
                </a:solidFill>
                <a:latin typeface="Century Schoolbook" pitchFamily="18" charset="0"/>
              </a:rPr>
              <a:t>высшей квалификационной категории </a:t>
            </a:r>
            <a:r>
              <a:rPr lang="ru-RU" altLang="ru-RU" sz="2800" b="1" smtClean="0">
                <a:solidFill>
                  <a:srgbClr val="0000FF"/>
                </a:solidFill>
                <a:latin typeface="Century Schoolbook" pitchFamily="18" charset="0"/>
              </a:rPr>
              <a:t> </a:t>
            </a:r>
            <a:br>
              <a:rPr lang="ru-RU" altLang="ru-RU" sz="2800" b="1" smtClean="0">
                <a:solidFill>
                  <a:srgbClr val="0000FF"/>
                </a:solidFill>
                <a:latin typeface="Century Schoolbook" pitchFamily="18" charset="0"/>
              </a:rPr>
            </a:br>
            <a:r>
              <a:rPr lang="ru-RU" altLang="ru-RU" sz="2800" b="1" smtClean="0">
                <a:solidFill>
                  <a:srgbClr val="0000FF"/>
                </a:solidFill>
                <a:latin typeface="Century Schoolbook" pitchFamily="18" charset="0"/>
              </a:rPr>
              <a:t>  </a:t>
            </a:r>
            <a:r>
              <a:rPr lang="ru-RU" sz="2800" b="1" i="1" smtClean="0">
                <a:solidFill>
                  <a:srgbClr val="0000FF"/>
                </a:solidFill>
                <a:latin typeface="Century Schoolbook" pitchFamily="18" charset="0"/>
              </a:rPr>
              <a:t>МБДОУ «Детский сад «Звёздочка» ОП «Детский сад «Ромашка»</a:t>
            </a:r>
          </a:p>
          <a:p>
            <a:pPr algn="ctr"/>
            <a:r>
              <a:rPr lang="ru-RU" sz="2800" b="1" i="1" err="1" smtClean="0">
                <a:solidFill>
                  <a:srgbClr val="0000FF"/>
                </a:solidFill>
                <a:latin typeface="Century Schoolbook" pitchFamily="18" charset="0"/>
              </a:rPr>
              <a:t>Торбеевского муниципального района Республики Мордовия </a:t>
            </a:r>
            <a:br>
              <a:rPr lang="ru-RU" sz="2800" b="1" i="1" err="1" smtClean="0">
                <a:solidFill>
                  <a:srgbClr val="0000FF"/>
                </a:solidFill>
                <a:latin typeface="Century Schoolbook" pitchFamily="18" charset="0"/>
              </a:rPr>
            </a:br>
            <a:endParaRPr lang="ru-RU" sz="2800" b="1">
              <a:solidFill>
                <a:srgbClr val="0000FF"/>
              </a:solidFill>
              <a:latin typeface="Century Schoolbook" pitchFamily="18" charset="0"/>
            </a:endParaRPr>
          </a:p>
        </p:txBody>
      </p:sp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928670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smtClean="0">
                <a:solidFill>
                  <a:srgbClr val="0000FF"/>
                </a:solidFill>
                <a:latin typeface="Century Schoolbook" pitchFamily="18" charset="0"/>
              </a:rPr>
              <a:t>Наличие публикаций, включая интернет - публикации</a:t>
            </a:r>
            <a:endParaRPr lang="ru-RU" sz="2200" b="1" i="1">
              <a:solidFill>
                <a:srgbClr val="0000FF"/>
              </a:solidFill>
              <a:latin typeface="Century Schoolbook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0615154"/>
              </p:ext>
            </p:extLst>
          </p:nvPr>
        </p:nvGraphicFramePr>
        <p:xfrm>
          <a:off x="467544" y="1640977"/>
          <a:ext cx="8424936" cy="39703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4729"/>
                <a:gridCol w="2831331"/>
                <a:gridCol w="2278876"/>
              </a:tblGrid>
              <a:tr h="317344"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</a:t>
                      </a:r>
                      <a:r>
                        <a:rPr lang="ru-RU" sz="140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ема </a:t>
                      </a: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публикации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Место публикации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40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Подтверждение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9401">
                <a:tc gridSpan="3">
                  <a:txBody>
                    <a:bodyPr vert="horz" wrap="square"/>
                    <a:lstStyle/>
                    <a:p>
                      <a:pPr algn="ctr"/>
                      <a:r>
                        <a:rPr lang="ru-RU" sz="1600" b="1" i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сайтах сети Интернет</a:t>
                      </a:r>
                      <a:endParaRPr lang="ru-RU" sz="1600" b="1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</a:tr>
              <a:tr h="491195">
                <a:tc>
                  <a:txBody>
                    <a:bodyPr vert="horz" wrap="square"/>
                    <a:lstStyle/>
                    <a:p>
                      <a:pPr marL="75565" algn="l" rtl="0" eaLnBrk="1" latinLnBrk="0" hangingPunct="1">
                        <a:spcAft>
                          <a:spcPct val="0"/>
                        </a:spcAft>
                      </a:pPr>
                      <a:r>
                        <a:rPr kumimoji="0" lang="ru-RU" sz="1300" kern="120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Формирование экологических знаний у дошкольников через поисковую деятельность</a:t>
                      </a:r>
                      <a:endParaRPr kumimoji="0" lang="ru-RU" sz="1300" kern="12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marL="111760" algn="l">
                        <a:spcAft>
                          <a:spcPct val="0"/>
                        </a:spcAft>
                      </a:pPr>
                      <a:r>
                        <a:rPr lang="en-US" sz="130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http</a:t>
                      </a:r>
                      <a:r>
                        <a:rPr lang="ru-RU" sz="130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130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//pedrazvitie.ru</a:t>
                      </a:r>
                      <a:endParaRPr lang="ru-RU" sz="13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marL="75565" algn="ctr" rtl="0" eaLnBrk="1" latinLnBrk="0" hangingPunct="1">
                        <a:spcAft>
                          <a:spcPct val="0"/>
                        </a:spcAft>
                      </a:pPr>
                      <a:r>
                        <a:rPr kumimoji="0" lang="ru-RU" sz="1300" kern="120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Свидетельство</a:t>
                      </a:r>
                      <a:endParaRPr kumimoji="0" lang="ru-RU" sz="1300" kern="12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9401">
                <a:tc gridSpan="3">
                  <a:txBody>
                    <a:bodyPr vert="horz" wrap="square"/>
                    <a:lstStyle/>
                    <a:p>
                      <a:pPr marL="0" algn="ctr" rtl="0" eaLnBrk="1" latinLnBrk="0" hangingPunct="1"/>
                      <a:r>
                        <a:rPr kumimoji="0" lang="ru-RU" sz="1600" b="1" i="1" kern="120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Муниципальный уровень</a:t>
                      </a:r>
                      <a:endParaRPr kumimoji="0" lang="ru-RU" sz="1600" b="1" i="1" kern="120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</a:tr>
              <a:tr h="503297">
                <a:tc>
                  <a:txBody>
                    <a:bodyPr vert="horz" wrap="square"/>
                    <a:lstStyle/>
                    <a:p>
                      <a:pPr marL="75565" algn="l">
                        <a:spcAft>
                          <a:spcPct val="0"/>
                        </a:spcAft>
                      </a:pPr>
                      <a:r>
                        <a:rPr lang="ru-RU" sz="130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Их именами назвали улицы</a:t>
                      </a:r>
                      <a:endParaRPr lang="ru-RU" sz="13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marL="111760" algn="l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0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Газета «Торбеевские новости»</a:t>
                      </a:r>
                      <a:endParaRPr lang="ru-RU" sz="13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marL="75565" algn="ctr">
                        <a:spcAft>
                          <a:spcPct val="0"/>
                        </a:spcAft>
                      </a:pPr>
                      <a:r>
                        <a:rPr lang="ru-RU" sz="130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Издание </a:t>
                      </a:r>
                      <a:endParaRPr lang="ru-RU" sz="13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800">
                <a:tc gridSpan="3">
                  <a:txBody>
                    <a:bodyPr vert="horz" wrap="square"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600" b="1" i="1" kern="120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Республиканский уровень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 vert="horz" wrap="square"/>
                    <a:lstStyle/>
                    <a:p>
                      <a:pPr marL="111760" algn="l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endParaRPr lang="ru-RU" sz="13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 vert="horz" wrap="square"/>
                    <a:lstStyle/>
                    <a:p>
                      <a:pPr marL="75565" algn="ctr">
                        <a:spcAft>
                          <a:spcPct val="0"/>
                        </a:spcAft>
                      </a:pPr>
                      <a:endParaRPr lang="ru-RU" sz="13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03297">
                <a:tc>
                  <a:txBody>
                    <a:bodyPr vert="horz" wrap="square"/>
                    <a:lstStyle/>
                    <a:p>
                      <a:pPr marL="75565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30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marL="111760" algn="l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endParaRPr lang="ru-RU" sz="13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marL="75565" algn="ctr">
                        <a:spcAft>
                          <a:spcPct val="0"/>
                        </a:spcAft>
                      </a:pPr>
                      <a:endParaRPr lang="ru-RU" sz="13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9401">
                <a:tc gridSpan="3">
                  <a:txBody>
                    <a:bodyPr vert="horz" wrap="square"/>
                    <a:lstStyle/>
                    <a:p>
                      <a:pPr algn="ctr"/>
                      <a:r>
                        <a:rPr lang="ru-RU" sz="1600" b="1" i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Российский уровень</a:t>
                      </a:r>
                      <a:endParaRPr lang="ru-RU" sz="1600" b="1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</a:tr>
              <a:tr h="573065"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endParaRPr lang="ru-RU" sz="13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endParaRPr lang="ru-RU" sz="13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endPara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 descr="Image-09 копия.jpg"/>
          <p:cNvPicPr/>
          <p:nvPr/>
        </p:nvPicPr>
        <p:blipFill>
          <a:blip r:embed="rId2"/>
          <a:srcRect t="3358"/>
          <a:stretch>
            <a:fillRect/>
          </a:stretch>
        </p:blipFill>
        <p:spPr bwMode="auto">
          <a:xfrm>
            <a:off x="862171" y="2506531"/>
            <a:ext cx="7236460" cy="37631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imag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56" r="2241" b="11796"/>
          <a:stretch>
            <a:fillRect/>
          </a:stretch>
        </p:blipFill>
        <p:spPr bwMode="auto">
          <a:xfrm>
            <a:off x="971600" y="682607"/>
            <a:ext cx="7127031" cy="182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574920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074" name="Picture 2" descr="J:\грамоты\svidetelstvoсдел2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3808" y="1052736"/>
            <a:ext cx="4019832" cy="568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543659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Прямоугольник 5"/>
          <p:cNvSpPr/>
          <p:nvPr/>
        </p:nvSpPr>
        <p:spPr>
          <a:xfrm>
            <a:off x="357158" y="500042"/>
            <a:ext cx="86439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smtClean="0">
                <a:solidFill>
                  <a:srgbClr val="0000FF"/>
                </a:solidFill>
                <a:latin typeface="Century Schoolbook" pitchFamily="18" charset="0"/>
              </a:rPr>
              <a:t> Результаты участия воспитанников в конкурсах,  </a:t>
            </a:r>
          </a:p>
          <a:p>
            <a:r>
              <a:rPr lang="ru-RU" sz="2000" b="1" i="1" smtClean="0">
                <a:solidFill>
                  <a:srgbClr val="0000FF"/>
                </a:solidFill>
                <a:latin typeface="Century Schoolbook" pitchFamily="18" charset="0"/>
              </a:rPr>
              <a:t>выставках, турнирах,  соревнованиях, акциях, фестивалях</a:t>
            </a:r>
            <a:endParaRPr lang="ru-RU" sz="2000" b="1" i="1">
              <a:solidFill>
                <a:srgbClr val="0000FF"/>
              </a:solidFill>
              <a:latin typeface="Century Schoolbook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489171"/>
              </p:ext>
            </p:extLst>
          </p:nvPr>
        </p:nvGraphicFramePr>
        <p:xfrm>
          <a:off x="322672" y="1240720"/>
          <a:ext cx="8712969" cy="52481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0600"/>
                <a:gridCol w="2016224"/>
                <a:gridCol w="1296145"/>
              </a:tblGrid>
              <a:tr h="477494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конкурса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Результат </a:t>
                      </a: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участия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1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1504">
                <a:tc gridSpan="3">
                  <a:txBody>
                    <a:bodyPr vert="horz" wrap="square"/>
                    <a:lstStyle/>
                    <a:p>
                      <a:pPr algn="ctr"/>
                      <a:r>
                        <a:rPr lang="ru-RU" sz="1400" b="1" i="1" kern="120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Конкурсы сети интернет</a:t>
                      </a:r>
                      <a:endParaRPr lang="ru-RU" sz="1400" b="1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</a:tr>
              <a:tr h="332462">
                <a:tc>
                  <a:txBody>
                    <a:bodyPr vert="horz" wrap="square"/>
                    <a:lstStyle/>
                    <a:p>
                      <a:pPr marL="201295" algn="l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Всероссийский</a:t>
                      </a:r>
                      <a:r>
                        <a:rPr lang="ru-RU" sz="1400" baseline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конкурс детского творчества «СНЕГОВиКо»</a:t>
                      </a:r>
                      <a:endParaRPr lang="ru-RU" sz="14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г.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45709">
                <a:tc>
                  <a:txBody>
                    <a:bodyPr vert="horz" wrap="square"/>
                    <a:lstStyle/>
                    <a:p>
                      <a:pPr marL="201295" algn="l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Всероссийский</a:t>
                      </a:r>
                      <a:r>
                        <a:rPr lang="ru-RU" sz="1400" baseline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конкурс «Альманах воспитателя» </a:t>
                      </a:r>
                    </a:p>
                    <a:p>
                      <a:pPr marL="201295" algn="l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baseline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400" baseline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almanahvospitatelya.ru)</a:t>
                      </a:r>
                      <a:endParaRPr lang="ru-RU" sz="1400" smtClean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201295" algn="l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Блиц-олимпиада</a:t>
                      </a:r>
                      <a:r>
                        <a:rPr lang="ru-RU" sz="1400" baseline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: «Дерево – зелёный подарок природы»</a:t>
                      </a:r>
                      <a:endParaRPr lang="ru-RU" sz="14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г.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41504">
                <a:tc gridSpan="3">
                  <a:txBody>
                    <a:bodyPr vert="horz" wrap="square"/>
                    <a:lstStyle/>
                    <a:p>
                      <a:pPr algn="ctr"/>
                      <a:r>
                        <a:rPr lang="ru-RU" sz="1400" b="1" i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уровень</a:t>
                      </a:r>
                      <a:endParaRPr lang="ru-RU" sz="1400" b="1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</a:tr>
              <a:tr h="256045">
                <a:tc>
                  <a:txBody>
                    <a:bodyPr vert="horz" wrap="square"/>
                    <a:lstStyle/>
                    <a:p>
                      <a:pPr marL="201295" algn="l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Конкурс чтецов по произведениям</a:t>
                      </a:r>
                      <a:r>
                        <a:rPr lang="ru-RU" sz="1400" baseline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А.С. Пушкина</a:t>
                      </a:r>
                      <a:endParaRPr lang="ru-RU" sz="14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г.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56045">
                <a:tc>
                  <a:txBody>
                    <a:bodyPr vert="horz" wrap="square"/>
                    <a:lstStyle/>
                    <a:p>
                      <a:pPr marL="201295" algn="l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Конкурс</a:t>
                      </a:r>
                      <a:r>
                        <a:rPr lang="ru-RU" sz="1400" baseline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по начально-техническому моделированию «Юные таланты» посвященного 100-летию со дня рождения Героя Советского Союза М.П. Девятаева</a:t>
                      </a:r>
                      <a:endParaRPr lang="ru-RU" sz="14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г.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56045">
                <a:tc>
                  <a:txBody>
                    <a:bodyPr vert="horz" wrap="square"/>
                    <a:lstStyle/>
                    <a:p>
                      <a:pPr marL="201295" algn="l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Экологический конкурс</a:t>
                      </a:r>
                      <a:r>
                        <a:rPr lang="ru-RU" sz="1400" baseline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«Зелёный огонёк»</a:t>
                      </a:r>
                      <a:endParaRPr lang="ru-RU" sz="14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г.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56045">
                <a:tc>
                  <a:txBody>
                    <a:bodyPr vert="horz" wrap="square"/>
                    <a:lstStyle/>
                    <a:p>
                      <a:pPr marL="201295" algn="l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Рождественская звезда</a:t>
                      </a:r>
                      <a:endParaRPr lang="ru-RU" sz="14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Лауреат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г.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56045">
                <a:tc>
                  <a:txBody>
                    <a:bodyPr vert="horz" wrap="square"/>
                    <a:lstStyle/>
                    <a:p>
                      <a:pPr marL="201295" algn="l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Пасхальный благовест</a:t>
                      </a:r>
                      <a:endParaRPr lang="ru-RU" sz="14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место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г.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56045">
                <a:tc>
                  <a:txBody>
                    <a:bodyPr vert="horz" wrap="square"/>
                    <a:lstStyle/>
                    <a:p>
                      <a:pPr marL="201295" algn="l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Спортивно-развлекательное</a:t>
                      </a:r>
                      <a:r>
                        <a:rPr lang="ru-RU" sz="1400" baseline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соревнование «Старты Победы»</a:t>
                      </a:r>
                      <a:endParaRPr lang="ru-RU" sz="14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г.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56045">
                <a:tc>
                  <a:txBody>
                    <a:bodyPr vert="horz" wrap="square"/>
                    <a:lstStyle/>
                    <a:p>
                      <a:pPr marL="201295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Пасхальный благовест</a:t>
                      </a: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г.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56045">
                <a:tc>
                  <a:txBody>
                    <a:bodyPr vert="horz" wrap="square"/>
                    <a:lstStyle/>
                    <a:p>
                      <a:pPr marL="201295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«Весёлые старты» ООО «Газпром трансгаз Нижний Новгород» -Торбеевского ЛПУ МГ</a:t>
                      </a: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r>
                        <a:rPr lang="ru-RU" sz="1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г.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56045">
                <a:tc>
                  <a:txBody>
                    <a:bodyPr vert="horz" wrap="square"/>
                    <a:lstStyle/>
                    <a:p>
                      <a:pPr marL="201295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Пасхальный благовест</a:t>
                      </a: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г.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384070"/>
              </p:ext>
            </p:extLst>
          </p:nvPr>
        </p:nvGraphicFramePr>
        <p:xfrm>
          <a:off x="323528" y="1556792"/>
          <a:ext cx="8712969" cy="2488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0600"/>
                <a:gridCol w="2016224"/>
                <a:gridCol w="1296145"/>
              </a:tblGrid>
              <a:tr h="477494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конкурса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Результат </a:t>
                      </a: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участия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1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1504">
                <a:tc gridSpan="3">
                  <a:txBody>
                    <a:bodyPr vert="horz" wrap="square"/>
                    <a:lstStyle/>
                    <a:p>
                      <a:pPr algn="ctr"/>
                      <a:r>
                        <a:rPr lang="ru-RU" sz="1400" b="1" i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уровень</a:t>
                      </a:r>
                      <a:endParaRPr lang="ru-RU" sz="1400" b="1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</a:tr>
              <a:tr h="256045">
                <a:tc>
                  <a:txBody>
                    <a:bodyPr vert="horz" wrap="square"/>
                    <a:lstStyle/>
                    <a:p>
                      <a:pPr marL="201295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Пасхальный благовест</a:t>
                      </a: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место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г.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56045">
                <a:tc>
                  <a:txBody>
                    <a:bodyPr vert="horz" wrap="square"/>
                    <a:lstStyle/>
                    <a:p>
                      <a:pPr marL="201295" algn="l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Районный турнир</a:t>
                      </a:r>
                      <a:r>
                        <a:rPr lang="ru-RU" sz="1400" baseline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«Золотая шашка»</a:t>
                      </a:r>
                      <a:endParaRPr lang="ru-RU" sz="14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место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г.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56045">
                <a:tc>
                  <a:txBody>
                    <a:bodyPr vert="horz" wrap="square"/>
                    <a:lstStyle/>
                    <a:p>
                      <a:pPr marL="201295" algn="l" rtl="0" eaLnBrk="1" latinLnBrk="0" hangingPunct="1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kumimoji="0" lang="ru-RU" sz="1400" kern="120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Экологический конкурс команда «Росинка»</a:t>
                      </a:r>
                      <a:endParaRPr kumimoji="0" lang="ru-RU" sz="1400" kern="120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marL="0" algn="ctr" rtl="0" eaLnBrk="1" latinLnBrk="0" hangingPunct="1"/>
                      <a:r>
                        <a:rPr kumimoji="0" lang="ru-RU" sz="1400" kern="120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место</a:t>
                      </a:r>
                      <a:endParaRPr kumimoji="0" lang="ru-RU" sz="1400" kern="120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 vert="horz" wrap="square"/>
                    <a:lstStyle/>
                    <a:p>
                      <a:pPr marL="0" algn="ctr" rtl="0" eaLnBrk="1" latinLnBrk="0" hangingPunct="1"/>
                      <a:r>
                        <a:rPr kumimoji="0" lang="ru-RU" sz="1400" kern="120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2020 г.</a:t>
                      </a:r>
                      <a:endParaRPr kumimoji="0" lang="ru-RU" sz="1400" kern="120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2855">
                <a:tc gridSpan="3">
                  <a:txBody>
                    <a:bodyPr vert="horz" wrap="square"/>
                    <a:lstStyle/>
                    <a:p>
                      <a:pPr marL="201295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b="1" i="1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Всероссийский уровень</a:t>
                      </a:r>
                      <a:endParaRPr lang="ru-RU" sz="1400" b="1" i="1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</a:tr>
              <a:tr h="628770">
                <a:tc>
                  <a:txBody>
                    <a:bodyPr vert="horz" wrap="square"/>
                    <a:lstStyle/>
                    <a:p>
                      <a:pPr marL="201295" algn="just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0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Всероссийский конкурс «Вопросита»</a:t>
                      </a:r>
                    </a:p>
                    <a:p>
                      <a:pPr marL="201295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300" kern="120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Блиц-олимпиада: «Я Россией своей горжусь»</a:t>
                      </a: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marL="0" algn="ctr" rtl="0" eaLnBrk="1" latinLnBrk="0" hangingPunct="1"/>
                      <a:r>
                        <a:rPr kumimoji="0" lang="ru-RU" sz="1400" kern="120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место</a:t>
                      </a:r>
                      <a:endParaRPr kumimoji="0" lang="ru-RU" sz="1400" kern="120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 vert="horz" wrap="square"/>
                    <a:lstStyle/>
                    <a:p>
                      <a:pPr marL="0" algn="ctr" rtl="0" eaLnBrk="1" latinLnBrk="0" hangingPunct="1"/>
                      <a:r>
                        <a:rPr kumimoji="0" lang="ru-RU" sz="1400" kern="120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2020 г.</a:t>
                      </a:r>
                      <a:endParaRPr kumimoji="0" lang="ru-RU" sz="1400" kern="120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9189852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7744" y="1339326"/>
            <a:ext cx="3563888" cy="5039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15538" y="1092746"/>
            <a:ext cx="3788735" cy="5360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092746"/>
            <a:ext cx="3539329" cy="5360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098" name="Picture 2" descr="imag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6990" y="1479845"/>
            <a:ext cx="2719778" cy="3888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imag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2814" y="1484784"/>
            <a:ext cx="2782738" cy="3950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C:\Users\СанЯ\Desktop\Новая папка (2)\грамоты\грамота Терентьева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5142" y="1484784"/>
            <a:ext cx="2750143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122" name="Picture 2" descr="imag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832" y="1556791"/>
            <a:ext cx="2647714" cy="3741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Users\СанЯ\Desktop\Новая папка (2)\грамоты\Отсканировано 19.09сд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9872" y="1556791"/>
            <a:ext cx="2717712" cy="374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портфолио\диплом 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2932" y="1556790"/>
            <a:ext cx="2775981" cy="374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146" name="Picture 2" descr="image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196752"/>
            <a:ext cx="2893122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J:\грамота 10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8"/>
          <a:stretch>
            <a:fillRect/>
          </a:stretch>
        </p:blipFill>
        <p:spPr bwMode="auto">
          <a:xfrm>
            <a:off x="3229583" y="1196752"/>
            <a:ext cx="2748780" cy="4166647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5" name="Picture 5" descr="E:\грамота\исправленные\281118000о8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1077" y="1196752"/>
            <a:ext cx="2857500" cy="4232910"/>
          </a:xfrm>
          <a:prstGeom prst="rect">
            <a:avLst/>
          </a:prstGeom>
          <a:noFill/>
          <a:ln>
            <a:noFill/>
          </a:ln>
          <a:extLst/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428604"/>
            <a:ext cx="7467600" cy="642942"/>
          </a:xfrm>
        </p:spPr>
        <p:txBody>
          <a:bodyPr>
            <a:normAutofit/>
          </a:bodyPr>
          <a:lstStyle/>
          <a:p>
            <a:pPr algn="ctr"/>
            <a:r>
              <a:rPr lang="ru-RU" altLang="ru-RU" sz="3300" b="1" smtClean="0">
                <a:solidFill>
                  <a:srgbClr val="0000FF"/>
                </a:solidFill>
                <a:latin typeface="Century Schoolbook" pitchFamily="18" charset="0"/>
              </a:rPr>
              <a:t>Общие сведения о педагоге</a:t>
            </a:r>
            <a:endParaRPr lang="ru-RU" sz="3300" b="1">
              <a:solidFill>
                <a:srgbClr val="0000FF"/>
              </a:solidFill>
              <a:latin typeface="Century Schoolbook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1214422"/>
            <a:ext cx="6357966" cy="402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80000"/>
              </a:lnSpc>
            </a:pPr>
            <a:r>
              <a:rPr lang="ru-RU" altLang="ru-RU" b="1" smtClean="0">
                <a:solidFill>
                  <a:srgbClr val="0070C0"/>
                </a:solidFill>
                <a:latin typeface="Times New Roman" pitchFamily="16" charset="0"/>
                <a:cs typeface="Times New Roman" pitchFamily="16" charset="0"/>
              </a:rPr>
              <a:t>Ф.И.О: </a:t>
            </a:r>
            <a:r>
              <a:rPr lang="ru-RU" altLang="ru-RU" b="1" err="1" smtClean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Порошкина Наталья Николаевна</a:t>
            </a:r>
          </a:p>
          <a:p>
            <a:pPr hangingPunct="0">
              <a:lnSpc>
                <a:spcPct val="80000"/>
              </a:lnSpc>
            </a:pPr>
            <a:r>
              <a:rPr lang="ru-RU" altLang="ru-RU" b="1" smtClean="0">
                <a:solidFill>
                  <a:srgbClr val="0070C0"/>
                </a:solidFill>
                <a:latin typeface="Times New Roman" pitchFamily="16" charset="0"/>
                <a:cs typeface="Times New Roman" pitchFamily="16" charset="0"/>
              </a:rPr>
              <a:t>Дата рождения: </a:t>
            </a:r>
            <a:r>
              <a:rPr lang="ru-RU" altLang="ru-RU" b="1" smtClean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27. 06. 1973 года</a:t>
            </a:r>
          </a:p>
          <a:p>
            <a:r>
              <a:rPr lang="ru-RU" b="1" smtClean="0">
                <a:solidFill>
                  <a:srgbClr val="0070C0"/>
                </a:solidFill>
                <a:latin typeface="Times New Roman" pitchFamily="16" charset="0"/>
              </a:rPr>
              <a:t>Профессиональное образование:</a:t>
            </a:r>
            <a:r>
              <a:rPr lang="en-US" altLang="ru-RU" b="1" smtClean="0">
                <a:solidFill>
                  <a:srgbClr val="0070C0"/>
                </a:solidFill>
                <a:latin typeface="Times New Roman" pitchFamily="16" charset="0"/>
                <a:cs typeface="Times New Roman" pitchFamily="16" charset="0"/>
              </a:rPr>
              <a:t>   </a:t>
            </a:r>
            <a:r>
              <a:rPr lang="ru-RU" b="1" err="1" smtClean="0">
                <a:solidFill>
                  <a:srgbClr val="FF0000"/>
                </a:solidFill>
              </a:rPr>
              <a:t>Зубово-Полянское   педагогическое училище Мордовской ССР,</a:t>
            </a:r>
          </a:p>
          <a:p>
            <a:r>
              <a:rPr lang="ru-RU" b="1" smtClean="0">
                <a:solidFill>
                  <a:srgbClr val="FF0000"/>
                </a:solidFill>
              </a:rPr>
              <a:t> </a:t>
            </a:r>
            <a:r>
              <a:rPr lang="ru-RU" b="1" smtClean="0">
                <a:solidFill>
                  <a:srgbClr val="0070C0"/>
                </a:solidFill>
              </a:rPr>
              <a:t>диплом РТ №</a:t>
            </a:r>
            <a:r>
              <a:rPr lang="ru-RU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221970</a:t>
            </a:r>
            <a:r>
              <a:rPr lang="ru-RU" b="1" smtClean="0">
                <a:solidFill>
                  <a:srgbClr val="0070C0"/>
                </a:solidFill>
              </a:rPr>
              <a:t>. </a:t>
            </a:r>
            <a:r>
              <a:rPr lang="ru-RU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ru-RU" b="1" smtClean="0">
                <a:solidFill>
                  <a:srgbClr val="0070C0"/>
                </a:solidFill>
              </a:rPr>
              <a:t> июня</a:t>
            </a:r>
            <a:r>
              <a:rPr lang="ru-RU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1991</a:t>
            </a:r>
            <a:r>
              <a:rPr lang="ru-RU" b="1" smtClean="0">
                <a:solidFill>
                  <a:srgbClr val="0070C0"/>
                </a:solidFill>
              </a:rPr>
              <a:t>г</a:t>
            </a:r>
          </a:p>
          <a:p>
            <a:r>
              <a:rPr lang="ru-RU" altLang="ru-RU" b="1" smtClean="0">
                <a:solidFill>
                  <a:srgbClr val="0070C0"/>
                </a:solidFill>
                <a:latin typeface="Times New Roman" pitchFamily="16" charset="0"/>
                <a:cs typeface="Times New Roman" pitchFamily="16" charset="0"/>
              </a:rPr>
              <a:t>Специальность: </a:t>
            </a:r>
            <a:r>
              <a:rPr lang="ru-RU" b="1" smtClean="0">
                <a:solidFill>
                  <a:srgbClr val="FF0000"/>
                </a:solidFill>
              </a:rPr>
              <a:t>Дошкольное воспитание» </a:t>
            </a:r>
          </a:p>
          <a:p>
            <a:r>
              <a:rPr lang="ru-RU" b="1" smtClean="0">
                <a:solidFill>
                  <a:srgbClr val="FF0000"/>
                </a:solidFill>
              </a:rPr>
              <a:t>воспитатель  детского сада.</a:t>
            </a:r>
          </a:p>
          <a:p>
            <a:r>
              <a:rPr lang="ru-RU" b="1" smtClean="0">
                <a:solidFill>
                  <a:srgbClr val="FF0000"/>
                </a:solidFill>
              </a:rPr>
              <a:t>«Психология» психолог </a:t>
            </a:r>
          </a:p>
          <a:p>
            <a:r>
              <a:rPr lang="ru-RU" b="1" smtClean="0">
                <a:solidFill>
                  <a:srgbClr val="FF0000"/>
                </a:solidFill>
              </a:rPr>
              <a:t>преподаватель психологии</a:t>
            </a:r>
            <a:r>
              <a:rPr lang="ru-RU" b="1" smtClean="0">
                <a:solidFill>
                  <a:srgbClr val="0070C0"/>
                </a:solidFill>
              </a:rPr>
              <a:t>.</a:t>
            </a:r>
            <a:endParaRPr lang="ru-RU" altLang="ru-RU" b="1" smtClean="0">
              <a:solidFill>
                <a:srgbClr val="0070C0"/>
              </a:solidFill>
              <a:latin typeface="Times New Roman" pitchFamily="16" charset="0"/>
              <a:cs typeface="Times New Roman" pitchFamily="16" charset="0"/>
            </a:endParaRPr>
          </a:p>
          <a:p>
            <a:pPr hangingPunct="0">
              <a:lnSpc>
                <a:spcPct val="80000"/>
              </a:lnSpc>
            </a:pPr>
            <a:r>
              <a:rPr lang="ru-RU" altLang="ru-RU" b="1" smtClean="0">
                <a:solidFill>
                  <a:srgbClr val="0070C0"/>
                </a:solidFill>
                <a:latin typeface="Times New Roman" pitchFamily="16" charset="0"/>
                <a:cs typeface="Times New Roman" pitchFamily="16" charset="0"/>
              </a:rPr>
              <a:t>Занимаемая должность: </a:t>
            </a:r>
            <a:r>
              <a:rPr lang="ru-RU" altLang="ru-RU" b="1" smtClean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Воспитатель</a:t>
            </a:r>
            <a:r>
              <a:rPr lang="ru-RU" altLang="ru-RU" b="1" smtClean="0">
                <a:solidFill>
                  <a:srgbClr val="0070C0"/>
                </a:solidFill>
                <a:latin typeface="Times New Roman" pitchFamily="16" charset="0"/>
                <a:cs typeface="Times New Roman" pitchFamily="16" charset="0"/>
              </a:rPr>
              <a:t> </a:t>
            </a:r>
          </a:p>
          <a:p>
            <a:pPr hangingPunct="0">
              <a:lnSpc>
                <a:spcPct val="80000"/>
              </a:lnSpc>
            </a:pPr>
            <a:r>
              <a:rPr lang="ru-RU" altLang="ru-RU" b="1" smtClean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дошкольного учреждения</a:t>
            </a:r>
          </a:p>
          <a:p>
            <a:pPr hangingPunct="0">
              <a:lnSpc>
                <a:spcPct val="80000"/>
              </a:lnSpc>
            </a:pPr>
            <a:r>
              <a:rPr lang="ru-RU" altLang="ru-RU" b="1" smtClean="0">
                <a:solidFill>
                  <a:srgbClr val="0070C0"/>
                </a:solidFill>
                <a:latin typeface="Times New Roman" pitchFamily="16" charset="0"/>
                <a:cs typeface="Times New Roman" pitchFamily="16" charset="0"/>
              </a:rPr>
              <a:t>Общий трудовой стаж: </a:t>
            </a:r>
            <a:r>
              <a:rPr lang="ru-RU" altLang="ru-RU" b="1" smtClean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30 лет</a:t>
            </a:r>
          </a:p>
          <a:p>
            <a:pPr hangingPunct="0">
              <a:lnSpc>
                <a:spcPct val="80000"/>
              </a:lnSpc>
            </a:pPr>
            <a:r>
              <a:rPr lang="ru-RU" altLang="ru-RU" b="1" smtClean="0">
                <a:solidFill>
                  <a:srgbClr val="0070C0"/>
                </a:solidFill>
                <a:latin typeface="Times New Roman" pitchFamily="16" charset="0"/>
                <a:cs typeface="Times New Roman" pitchFamily="16" charset="0"/>
              </a:rPr>
              <a:t>Стаж педагогической работы: </a:t>
            </a:r>
            <a:r>
              <a:rPr lang="ru-RU" altLang="ru-RU" b="1" smtClean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30 лет</a:t>
            </a:r>
          </a:p>
          <a:p>
            <a:pPr hangingPunct="0">
              <a:lnSpc>
                <a:spcPct val="80000"/>
              </a:lnSpc>
            </a:pPr>
            <a:r>
              <a:rPr lang="ru-RU" altLang="ru-RU" b="1" smtClean="0">
                <a:solidFill>
                  <a:srgbClr val="0070C0"/>
                </a:solidFill>
                <a:latin typeface="Times New Roman" pitchFamily="16" charset="0"/>
                <a:cs typeface="Times New Roman" pitchFamily="16" charset="0"/>
              </a:rPr>
              <a:t>Квалификационная категория: </a:t>
            </a:r>
            <a:r>
              <a:rPr lang="ru-RU" altLang="ru-RU" b="1" smtClean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Высшая квалификационная категория </a:t>
            </a:r>
          </a:p>
          <a:p>
            <a:pPr hangingPunct="0">
              <a:lnSpc>
                <a:spcPct val="80000"/>
              </a:lnSpc>
            </a:pPr>
            <a:r>
              <a:rPr lang="ru-RU" altLang="ru-RU" b="1" smtClean="0">
                <a:solidFill>
                  <a:srgbClr val="0070C0"/>
                </a:solidFill>
                <a:latin typeface="Times New Roman" pitchFamily="16" charset="0"/>
                <a:cs typeface="Times New Roman" pitchFamily="16" charset="0"/>
              </a:rPr>
              <a:t>Срок прохождения курсов: </a:t>
            </a:r>
            <a:r>
              <a:rPr lang="ru-RU" altLang="ru-RU" b="1" smtClean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2017, 2020, 2021 г. </a:t>
            </a:r>
            <a:endParaRPr lang="ru-RU" altLang="ru-RU" b="1">
              <a:solidFill>
                <a:srgbClr val="FF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6" name="Рисунок 5" descr="Порошкина Н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4168" y="1214422"/>
            <a:ext cx="2910259" cy="4614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149" name="Picture 5" descr="J:\грамоты\Грамота2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340768"/>
            <a:ext cx="2812757" cy="397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J:\грамоты\Грамотасде20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3848" y="1412776"/>
            <a:ext cx="2885719" cy="397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J:\грамоты\снеговик 20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3539" y="1412775"/>
            <a:ext cx="2761007" cy="390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493757"/>
      </p:ext>
    </p:extLst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8579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smtClean="0">
                <a:solidFill>
                  <a:srgbClr val="0000FF"/>
                </a:solidFill>
              </a:rPr>
              <a:t>Наличие авторских программ, методических пособий</a:t>
            </a:r>
            <a:endParaRPr lang="ru-RU" sz="2400" b="1" i="1">
              <a:solidFill>
                <a:srgbClr val="0000FF"/>
              </a:solidFill>
            </a:endParaRPr>
          </a:p>
        </p:txBody>
      </p:sp>
      <p:pic>
        <p:nvPicPr>
          <p:cNvPr id="7170" name="Picture 2" descr="ima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267923"/>
            <a:ext cx="3851920" cy="5452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imag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048" y="1247459"/>
            <a:ext cx="3768042" cy="5401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194" name="Picture 2" descr="ima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1840" y="1888604"/>
            <a:ext cx="2899768" cy="410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imag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938660"/>
            <a:ext cx="2884871" cy="4083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mage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6194" y="1888604"/>
            <a:ext cx="2843734" cy="401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5301819"/>
      </p:ext>
    </p:extLst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146" name="Picture 2" descr="image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1628800"/>
            <a:ext cx="2771800" cy="392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image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1840" y="1628800"/>
            <a:ext cx="2775229" cy="392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image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436" y="1628801"/>
            <a:ext cx="2771149" cy="392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0051965"/>
      </p:ext>
    </p:extLst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170" name="Picture 2" descr="image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1840" y="1484783"/>
            <a:ext cx="2832547" cy="4013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image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6033" y="1484784"/>
            <a:ext cx="2934046" cy="414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imag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90" y="1484198"/>
            <a:ext cx="2837376" cy="4014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1076679"/>
      </p:ext>
    </p:extLst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194" name="Picture 2" descr="image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340768"/>
            <a:ext cx="2522741" cy="3577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image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9792" y="1340768"/>
            <a:ext cx="2832547" cy="4013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image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7622" y="1340767"/>
            <a:ext cx="2838444" cy="4013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418531"/>
      </p:ext>
    </p:extLst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Прямоугольник 4"/>
          <p:cNvSpPr/>
          <p:nvPr/>
        </p:nvSpPr>
        <p:spPr>
          <a:xfrm>
            <a:off x="285720" y="714356"/>
            <a:ext cx="87154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smtClean="0">
                <a:solidFill>
                  <a:srgbClr val="0000FF"/>
                </a:solidFill>
                <a:latin typeface="Century Schoolbook" pitchFamily="18" charset="0"/>
              </a:rPr>
              <a:t>Выступления на научно-практических конференциях, семинарах, секциях.</a:t>
            </a:r>
            <a:endParaRPr lang="ru-RU" sz="2000" b="1" i="1">
              <a:solidFill>
                <a:srgbClr val="0000FF"/>
              </a:solidFill>
              <a:latin typeface="Century Schoolbook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8352898"/>
              </p:ext>
            </p:extLst>
          </p:nvPr>
        </p:nvGraphicFramePr>
        <p:xfrm>
          <a:off x="251520" y="1546961"/>
          <a:ext cx="8712968" cy="5197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2"/>
                <a:gridCol w="2304256"/>
                <a:gridCol w="2448272"/>
                <a:gridCol w="2952328"/>
              </a:tblGrid>
              <a:tr h="272094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ru-RU" sz="1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ата</a:t>
                      </a:r>
                      <a:endParaRPr lang="ru-RU" sz="1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ru-RU" sz="1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есто</a:t>
                      </a:r>
                      <a:endParaRPr lang="ru-RU" sz="1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lang="ru-RU" sz="1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ема</a:t>
                      </a:r>
                      <a:endParaRPr lang="ru-RU" sz="1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Название мероприятия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6727">
                <a:tc gridSpan="4">
                  <a:txBody>
                    <a:bodyPr vert="horz" wrap="square"/>
                    <a:lstStyle/>
                    <a:p>
                      <a:pPr algn="ctr"/>
                      <a:r>
                        <a:rPr lang="ru-RU" sz="1400" b="1" i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образовательной организации</a:t>
                      </a:r>
                      <a:endParaRPr lang="ru-RU" sz="1400" b="1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</a:tr>
              <a:tr h="431531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26.04.2018. </a:t>
                      </a:r>
                      <a:endParaRPr lang="ru-RU" sz="14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МБДОУ «Детский сад «Ромашка»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Рациональное</a:t>
                      </a:r>
                      <a:r>
                        <a:rPr lang="ru-RU" sz="1400" baseline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использование среды ДОУ для экологического образования детей</a:t>
                      </a:r>
                      <a:endParaRPr lang="ru-RU" sz="14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Выступление на педсовете</a:t>
                      </a:r>
                      <a:endParaRPr lang="ru-RU" sz="14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79191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27.09.2018.</a:t>
                      </a:r>
                      <a:endParaRPr lang="ru-RU" sz="14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МБДОУ «Детский сад «Ромашка»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Экологическое воспитание</a:t>
                      </a:r>
                      <a:r>
                        <a:rPr lang="ru-RU" sz="1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дошкольников посредствам ознакомления с природой родного края.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Консультация для</a:t>
                      </a:r>
                      <a:r>
                        <a:rPr lang="ru-RU" sz="1400" baseline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воспитателей</a:t>
                      </a:r>
                      <a:endParaRPr lang="ru-RU" sz="14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79191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19.11.2018.</a:t>
                      </a:r>
                      <a:endParaRPr lang="ru-RU" sz="14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МБДОУ «Детский сад «Ромашка»</a:t>
                      </a:r>
                    </a:p>
                    <a:p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Познавательно-исследовательская деятельность дошкольников в условиях ведения ФГОС ДОУ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Консультация для</a:t>
                      </a:r>
                      <a:r>
                        <a:rPr lang="ru-RU" sz="1400" baseline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воспитателей</a:t>
                      </a:r>
                      <a:endParaRPr lang="ru-RU" sz="14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79191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20.03.2019.</a:t>
                      </a:r>
                      <a:endParaRPr lang="ru-RU" sz="14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 Детский сад «Ромашка» МБДОУ «Детский сад «Звёздочка»</a:t>
                      </a:r>
                    </a:p>
                    <a:p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Детское экспериментирование как метод экологического воспитания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Мастер-класс для педагогов ДОУ</a:t>
                      </a:r>
                      <a:endParaRPr lang="ru-RU" sz="14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79191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26.09.2019.</a:t>
                      </a:r>
                      <a:endParaRPr lang="ru-RU" sz="14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 Детский сад «Ромашка» МБДОУ «Детский сад «Звёздочка»</a:t>
                      </a:r>
                    </a:p>
                    <a:p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Проектирование и организация предметно-посредственной среды по экологическому воспитанию в соответствии с ФГОС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Выступление на педсовете (из опыта работы)</a:t>
                      </a:r>
                      <a:endParaRPr lang="ru-RU" sz="14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365569"/>
              </p:ext>
            </p:extLst>
          </p:nvPr>
        </p:nvGraphicFramePr>
        <p:xfrm>
          <a:off x="251520" y="908720"/>
          <a:ext cx="8712968" cy="5855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2"/>
                <a:gridCol w="2304256"/>
                <a:gridCol w="2448272"/>
                <a:gridCol w="2952328"/>
              </a:tblGrid>
              <a:tr h="272094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ru-RU" sz="1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ата</a:t>
                      </a:r>
                      <a:endParaRPr lang="ru-RU" sz="1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ru-RU" sz="1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есто</a:t>
                      </a:r>
                      <a:endParaRPr lang="ru-RU" sz="1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lang="ru-RU" sz="1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ема</a:t>
                      </a:r>
                      <a:endParaRPr lang="ru-RU" sz="1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Название мероприятия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6727">
                <a:tc gridSpan="4">
                  <a:txBody>
                    <a:bodyPr vert="horz" wrap="square"/>
                    <a:lstStyle/>
                    <a:p>
                      <a:pPr algn="ctr"/>
                      <a:r>
                        <a:rPr lang="ru-RU" sz="1400" b="1" i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образовательной организации</a:t>
                      </a:r>
                      <a:endParaRPr lang="ru-RU" sz="1400" b="1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</a:tr>
              <a:tr h="431531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09.04.2020.</a:t>
                      </a:r>
                      <a:endParaRPr lang="ru-RU" sz="14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 Детский сад «Ромашка» МБДОУ «Детский сад «Звёздочка»</a:t>
                      </a: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Проектная деятельность в детском саду</a:t>
                      </a:r>
                      <a:endParaRPr lang="ru-RU" sz="14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Выступление на общем родительском собрании</a:t>
                      </a:r>
                      <a:endParaRPr lang="ru-RU" sz="14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79191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18.11.2020.</a:t>
                      </a:r>
                      <a:endParaRPr lang="ru-RU" sz="14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 Детский сад «Ромашка» МБДОУ «Детский сад «Звёздочка»</a:t>
                      </a: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Экспериментирование в познавательном развитии дошкольника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Консультация для воспитателей</a:t>
                      </a:r>
                      <a:endParaRPr lang="ru-RU" sz="14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79191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27.01.2021.</a:t>
                      </a:r>
                      <a:endParaRPr lang="ru-RU" sz="14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 Детский сад «Ромашка» МБДОУ «Детский сад «Звёздочка»</a:t>
                      </a:r>
                    </a:p>
                    <a:p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Игровая деятельность как средство развития экологической культуры детей</a:t>
                      </a:r>
                      <a:r>
                        <a:rPr lang="ru-RU" sz="1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дошкольного возраста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Выступление на педсовете (из опыта работы)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endParaRPr lang="ru-RU" sz="1400" b="1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79191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16.04.2021.</a:t>
                      </a:r>
                      <a:endParaRPr lang="ru-RU" sz="14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 Детский сад «Ромашка» МБДОУ «Детский сад «Звёздочка»</a:t>
                      </a:r>
                    </a:p>
                    <a:p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</a:t>
                      </a:r>
                      <a:r>
                        <a:rPr lang="ru-RU" sz="1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прогулки с целью развития познавательного интереса к окружающему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Методическое объединение</a:t>
                      </a:r>
                      <a:endParaRPr lang="ru-RU" sz="14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6800">
                <a:tc gridSpan="4">
                  <a:txBody>
                    <a:bodyPr vert="horz" wrap="square"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i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</a:t>
                      </a:r>
                      <a:r>
                        <a:rPr lang="ru-RU" sz="1400" b="1" i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</a:t>
                      </a:r>
                      <a:r>
                        <a:rPr lang="ru-RU" sz="1400" b="1" i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ровень</a:t>
                      </a:r>
                      <a:endParaRPr lang="ru-RU" sz="14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 vert="horz" wrap="square"/>
                    <a:lstStyle/>
                    <a:p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 vert="horz" wrap="square"/>
                    <a:lstStyle/>
                    <a:p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 vert="horz" wrap="square"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endParaRPr lang="ru-RU" sz="14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79191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27.08.2017.</a:t>
                      </a:r>
                      <a:endParaRPr lang="ru-RU" sz="14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МБДОУ «Детский сад «Красная Шапочка»</a:t>
                      </a:r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и роль игровой деятельности дошкольника в процессе в условиях ФГОС ДО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Районное методическое объединение работников ДОУ </a:t>
                      </a:r>
                      <a:r>
                        <a:rPr lang="ru-RU" sz="1400" baseline="0" err="1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Торбеевского муниципального района</a:t>
                      </a:r>
                      <a:endParaRPr lang="ru-RU" sz="1400" smtClean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79191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18.03.2018.</a:t>
                      </a:r>
                      <a:endParaRPr lang="ru-RU" sz="14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МБДОУ Детский сад «Ромашка»</a:t>
                      </a:r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Научно-исследовательский проект «Арктика и Антарктика»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Семинар-практикум воспитателей ДОУ по проектной деятельности </a:t>
                      </a:r>
                      <a:r>
                        <a:rPr lang="ru-RU" sz="1400" baseline="0" err="1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Торбеевского муниципального района</a:t>
                      </a:r>
                      <a:endParaRPr lang="ru-RU" sz="1400" smtClean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4660449"/>
              </p:ext>
            </p:extLst>
          </p:nvPr>
        </p:nvGraphicFramePr>
        <p:xfrm>
          <a:off x="251520" y="476672"/>
          <a:ext cx="8712968" cy="580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2"/>
                <a:gridCol w="2304256"/>
                <a:gridCol w="2448272"/>
                <a:gridCol w="2952328"/>
              </a:tblGrid>
              <a:tr h="272094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ru-RU" sz="1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ата</a:t>
                      </a:r>
                      <a:endParaRPr lang="ru-RU" sz="1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ru-RU" sz="1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есто</a:t>
                      </a:r>
                      <a:endParaRPr lang="ru-RU" sz="1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lang="ru-RU" sz="1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ема</a:t>
                      </a:r>
                      <a:endParaRPr lang="ru-RU" sz="1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Название мероприятия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6727">
                <a:tc gridSpan="4">
                  <a:txBody>
                    <a:bodyPr vert="horz" wrap="square"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i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</a:t>
                      </a:r>
                      <a:r>
                        <a:rPr lang="ru-RU" sz="1400" b="1" i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</a:t>
                      </a:r>
                      <a:r>
                        <a:rPr lang="ru-RU" sz="1400" b="1" i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ровень </a:t>
                      </a:r>
                      <a:endParaRPr lang="ru-RU" sz="14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</a:tr>
              <a:tr h="431531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25.08.2019.</a:t>
                      </a:r>
                      <a:endParaRPr lang="ru-RU" sz="14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МБДОУ «Детский сад «Звёздочка»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Влияние экологического воспитания на духовное развитие личности дошкольника</a:t>
                      </a:r>
                      <a:endParaRPr lang="ru-RU" sz="14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Августовская</a:t>
                      </a:r>
                      <a:r>
                        <a:rPr lang="ru-RU" sz="1400" baseline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секция воспитателей дошкольных образовательных учреждений Торбеевского муниципального района</a:t>
                      </a:r>
                      <a:endParaRPr lang="ru-RU" sz="14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79191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14.02.2020.</a:t>
                      </a: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МБДОУ «Детский сад «Звёздочка»</a:t>
                      </a:r>
                    </a:p>
                    <a:p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Воспитание экологической культуры у дошкольников через проектную деятельность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Круглый стол воспитателей ДОУ </a:t>
                      </a:r>
                      <a:r>
                        <a:rPr lang="ru-RU" sz="1400" baseline="0" err="1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Торбеевского муниципального района</a:t>
                      </a:r>
                      <a:endParaRPr lang="ru-RU" sz="1400" smtClean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6727">
                <a:tc gridSpan="4">
                  <a:txBody>
                    <a:bodyPr vert="horz" wrap="square"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i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Республиканский </a:t>
                      </a:r>
                      <a:r>
                        <a:rPr lang="ru-RU" sz="1400" b="1" i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</a:t>
                      </a:r>
                      <a:r>
                        <a:rPr lang="ru-RU" sz="1400" b="1" i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ровень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</a:tr>
              <a:tr h="237715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22.08.2018.</a:t>
                      </a:r>
                      <a:endParaRPr lang="ru-RU" sz="14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400" kern="120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МРИО, аудитория №213</a:t>
                      </a:r>
                      <a:endParaRPr kumimoji="0" lang="ru-RU" sz="1400" kern="120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marL="0" algn="l" rtl="0" eaLnBrk="1" latinLnBrk="0" hangingPunct="1"/>
                      <a:r>
                        <a:rPr kumimoji="0" lang="ru-RU" sz="1400" kern="120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Формирование экологических знаний у дошкольников через поисковую деятельность</a:t>
                      </a:r>
                      <a:endParaRPr kumimoji="0" lang="ru-RU" sz="1400" kern="120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Августовский Республиканский</a:t>
                      </a:r>
                      <a:r>
                        <a:rPr lang="ru-RU" sz="1400" baseline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образовательный форум 2018 «Образование для всех»</a:t>
                      </a:r>
                      <a:endParaRPr lang="ru-RU" sz="14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7715">
                <a:tc>
                  <a:txBody>
                    <a:bodyPr vert="horz" wrap="square"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kumimoji="0" lang="ru-RU" sz="1400" kern="120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14.02.2020.</a:t>
                      </a:r>
                      <a:endParaRPr kumimoji="0" lang="ru-RU" sz="1400" kern="120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МБДОУ «Детский сад «Звёздочка»</a:t>
                      </a: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kumimoji="0" lang="ru-RU" sz="1400" kern="120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«Театр взрослых», как средство формирования основ православной культуры (сценка «Пасхальный дед»), коллектив</a:t>
                      </a:r>
                      <a:r>
                        <a:rPr kumimoji="0" lang="ru-RU" sz="1400" kern="1200" baseline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педагогов ОП «Детский сад «Ромашка»</a:t>
                      </a:r>
                      <a:endParaRPr kumimoji="0" lang="ru-RU" sz="1400" kern="120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kumimoji="0" lang="ru-RU" sz="1400" kern="120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Интеграция</a:t>
                      </a:r>
                      <a:r>
                        <a:rPr kumimoji="0" lang="ru-RU" sz="1400" kern="1200" baseline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основ православной культуры в структуру образовательного процесса дошкольных учреждений Торбеевского муниципального района</a:t>
                      </a:r>
                      <a:endParaRPr kumimoji="0" lang="ru-RU" sz="1400" kern="120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7715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20.11.2020.</a:t>
                      </a:r>
                      <a:endParaRPr lang="ru-RU" sz="14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400" kern="120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Министерство просвещения РФ ООО «МИК»</a:t>
                      </a:r>
                      <a:endParaRPr kumimoji="0" lang="ru-RU" sz="1400" kern="120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marL="0" algn="l" rtl="0" eaLnBrk="1" latinLnBrk="0" hangingPunct="1"/>
                      <a:r>
                        <a:rPr kumimoji="0" lang="ru-RU" sz="1400" kern="120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Динамика развития дошкольного образования с учетом реализации требований ФГОС ДО</a:t>
                      </a:r>
                      <a:endParaRPr kumimoji="0" lang="ru-RU" sz="1400" kern="120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Межрегиональный</a:t>
                      </a:r>
                      <a:r>
                        <a:rPr lang="ru-RU" sz="1400" baseline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семинар</a:t>
                      </a:r>
                      <a:endParaRPr lang="ru-RU" sz="14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/>
  <p:timing/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7627895"/>
              </p:ext>
            </p:extLst>
          </p:nvPr>
        </p:nvGraphicFramePr>
        <p:xfrm>
          <a:off x="251520" y="1124744"/>
          <a:ext cx="8712968" cy="1861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2"/>
                <a:gridCol w="2304256"/>
                <a:gridCol w="2448272"/>
                <a:gridCol w="2952328"/>
              </a:tblGrid>
              <a:tr h="272094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ru-RU" sz="1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ата</a:t>
                      </a:r>
                      <a:endParaRPr lang="ru-RU" sz="1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ru-RU" sz="1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есто</a:t>
                      </a:r>
                      <a:endParaRPr lang="ru-RU" sz="1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lang="ru-RU" sz="1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ема</a:t>
                      </a:r>
                      <a:endParaRPr lang="ru-RU" sz="1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Название мероприятия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37715">
                <a:tc gridSpan="4">
                  <a:txBody>
                    <a:bodyPr vert="horz" wrap="square"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i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</a:t>
                      </a:r>
                      <a:r>
                        <a:rPr lang="ru-RU" sz="1400" b="1" i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</a:t>
                      </a:r>
                      <a:r>
                        <a:rPr lang="ru-RU" sz="1400" b="1" i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ровень</a:t>
                      </a:r>
                      <a:endParaRPr lang="ru-RU" sz="14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 vert="horz" wrap="square"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ru-RU" sz="1400" kern="120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 vert="horz" wrap="square"/>
                    <a:lstStyle/>
                    <a:p>
                      <a:pPr marL="0" algn="l" rtl="0" eaLnBrk="1" latinLnBrk="0" hangingPunct="1"/>
                      <a:endParaRPr kumimoji="0" lang="ru-RU" sz="1400" kern="120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 vert="horz" wrap="square"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endParaRPr lang="ru-RU" sz="14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7715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2019.</a:t>
                      </a:r>
                      <a:endParaRPr lang="ru-RU" sz="14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400" kern="120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Институт образования НИУ ВШЭ</a:t>
                      </a:r>
                      <a:endParaRPr kumimoji="0" lang="ru-RU" sz="1400" kern="120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marL="0" algn="l" rtl="0" eaLnBrk="1" latinLnBrk="0" hangingPunct="1"/>
                      <a:r>
                        <a:rPr kumimoji="0" lang="ru-RU" sz="1400" kern="120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Вопросы</a:t>
                      </a:r>
                      <a:r>
                        <a:rPr kumimoji="0" lang="ru-RU" sz="1400" kern="1200" baseline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реализации нового Федерального закона «Об образовании в Российской Федерации»</a:t>
                      </a:r>
                      <a:endParaRPr kumimoji="0" lang="ru-RU" sz="1400" kern="120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Обучающий семинар</a:t>
                      </a:r>
                      <a:endParaRPr lang="ru-RU" sz="14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7715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16.04.2021.</a:t>
                      </a:r>
                      <a:endParaRPr lang="ru-RU" sz="14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400" kern="120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ВОО «Воспитатели России»</a:t>
                      </a:r>
                      <a:endParaRPr kumimoji="0" lang="ru-RU" sz="1400" kern="120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marL="0" algn="l" rtl="0" eaLnBrk="1" latinLnBrk="0" hangingPunct="1"/>
                      <a:r>
                        <a:rPr kumimoji="0" lang="ru-RU" sz="1400" kern="120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Воспитываем здорового</a:t>
                      </a:r>
                      <a:r>
                        <a:rPr kumimoji="0" lang="ru-RU" sz="1400" kern="1200" baseline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ребёнка. Регионы.</a:t>
                      </a:r>
                      <a:endParaRPr kumimoji="0" lang="ru-RU" sz="1400" kern="120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en-US" sz="140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40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Всероссийский</a:t>
                      </a:r>
                      <a:r>
                        <a:rPr lang="ru-RU" sz="1400" baseline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форум </a:t>
                      </a:r>
                      <a:r>
                        <a:rPr kumimoji="0" lang="ru-RU" sz="1400" kern="120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«Воспитатели России»</a:t>
                      </a:r>
                      <a:endParaRPr lang="ru-RU" sz="14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3820363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Прямоугольник 2"/>
          <p:cNvSpPr/>
          <p:nvPr/>
        </p:nvSpPr>
        <p:spPr>
          <a:xfrm>
            <a:off x="857224" y="714356"/>
            <a:ext cx="7786742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smtClean="0">
                <a:solidFill>
                  <a:srgbClr val="CC0000"/>
                </a:solidFill>
                <a:latin typeface="Century Schoolbook" pitchFamily="18" charset="0"/>
              </a:rPr>
              <a:t>Представление </a:t>
            </a:r>
          </a:p>
          <a:p>
            <a:pPr algn="ctr"/>
            <a:r>
              <a:rPr lang="ru-RU" sz="2800" b="1" i="1" smtClean="0">
                <a:solidFill>
                  <a:srgbClr val="CC0000"/>
                </a:solidFill>
                <a:latin typeface="Century Schoolbook" pitchFamily="18" charset="0"/>
              </a:rPr>
              <a:t>педагогического опыта </a:t>
            </a:r>
            <a:br>
              <a:rPr lang="ru-RU" sz="2800" b="1" i="1" smtClean="0">
                <a:solidFill>
                  <a:srgbClr val="CC0000"/>
                </a:solidFill>
                <a:latin typeface="Century Schoolbook" pitchFamily="18" charset="0"/>
              </a:rPr>
            </a:br>
            <a:endParaRPr lang="ru-RU" sz="2800" b="1" i="1" smtClean="0">
              <a:solidFill>
                <a:srgbClr val="CC0000"/>
              </a:solidFill>
              <a:latin typeface="Century Schoolbook" pitchFamily="18" charset="0"/>
            </a:endParaRPr>
          </a:p>
          <a:p>
            <a:pPr algn="ctr"/>
            <a:r>
              <a:rPr lang="ru-RU" sz="2800" b="1" i="1">
                <a:solidFill>
                  <a:srgbClr val="CC0000"/>
                </a:solidFill>
                <a:latin typeface="Century Schoolbook" pitchFamily="18" charset="0"/>
              </a:rPr>
              <a:t>в</a:t>
            </a:r>
            <a:r>
              <a:rPr lang="ru-RU" sz="2800" b="1" i="1" smtClean="0">
                <a:solidFill>
                  <a:srgbClr val="CC0000"/>
                </a:solidFill>
                <a:latin typeface="Century Schoolbook" pitchFamily="18" charset="0"/>
              </a:rPr>
              <a:t>оспитателя</a:t>
            </a:r>
            <a:br>
              <a:rPr lang="ru-RU" i="1" smtClean="0">
                <a:solidFill>
                  <a:srgbClr val="000099"/>
                </a:solidFill>
              </a:rPr>
            </a:br>
            <a:r>
              <a:rPr lang="ru-RU" sz="2800" b="1" i="1" err="1" smtClean="0">
                <a:solidFill>
                  <a:srgbClr val="FF0000"/>
                </a:solidFill>
                <a:latin typeface="Century Schoolbook" pitchFamily="18" charset="0"/>
              </a:rPr>
              <a:t>Порошкиной Натальи Николаевны</a:t>
            </a:r>
            <a:br>
              <a:rPr lang="ru-RU" i="1" smtClean="0">
                <a:solidFill>
                  <a:srgbClr val="000099"/>
                </a:solidFill>
              </a:rPr>
            </a:br>
            <a:endParaRPr lang="ru-RU" i="1" smtClean="0">
              <a:solidFill>
                <a:srgbClr val="000099"/>
              </a:solidFill>
            </a:endParaRPr>
          </a:p>
          <a:p>
            <a:pPr algn="ctr"/>
            <a:r>
              <a:rPr lang="ru-RU" altLang="ru-RU" sz="2400" b="1" i="1" smtClean="0">
                <a:solidFill>
                  <a:srgbClr val="000099"/>
                </a:solidFill>
                <a:latin typeface="Century Schoolbook" pitchFamily="18" charset="0"/>
              </a:rPr>
              <a:t>«Формирование экологических знаний у дошкольников через поисковую деятельность»</a:t>
            </a:r>
          </a:p>
          <a:p>
            <a:pPr algn="ctr"/>
            <a:br>
              <a:rPr lang="ru-RU" altLang="ru-RU" sz="2800" b="1" smtClean="0">
                <a:solidFill>
                  <a:srgbClr val="0000FF"/>
                </a:solidFill>
                <a:latin typeface="Century Schoolbook" pitchFamily="18" charset="0"/>
              </a:rPr>
            </a:br>
            <a:r>
              <a:rPr lang="ru-RU" altLang="ru-RU" sz="2000" b="1" i="1">
                <a:solidFill>
                  <a:srgbClr val="0000FF"/>
                </a:solidFill>
                <a:latin typeface="Century Schoolbook" pitchFamily="18" charset="0"/>
              </a:rPr>
              <a:t> Официальный сайт </a:t>
            </a:r>
            <a:r>
              <a:rPr lang="ru-RU" sz="2000" b="1" i="1" smtClean="0">
                <a:solidFill>
                  <a:srgbClr val="0000FF"/>
                </a:solidFill>
                <a:latin typeface="Century Schoolbook" pitchFamily="18" charset="0"/>
              </a:rPr>
              <a:t>МБДОУ «Детский сад «Звёздочка» ОП «Детский сад «Ромашка»</a:t>
            </a:r>
          </a:p>
          <a:p>
            <a:pPr algn="ctr"/>
            <a:r>
              <a:rPr lang="en-US" sz="2000" b="1" i="1" smtClean="0">
                <a:solidFill>
                  <a:srgbClr val="0000FF"/>
                </a:solidFill>
                <a:latin typeface="Century Schoolbook" pitchFamily="18" charset="0"/>
              </a:rPr>
              <a:t>http</a:t>
            </a:r>
            <a:r>
              <a:rPr lang="ru-RU" sz="2000" b="1" i="1" smtClean="0">
                <a:solidFill>
                  <a:srgbClr val="0000FF"/>
                </a:solidFill>
                <a:latin typeface="Century Schoolbook" pitchFamily="18" charset="0"/>
              </a:rPr>
              <a:t>:</a:t>
            </a:r>
            <a:r>
              <a:rPr lang="en-US" sz="2000" b="1" i="1" smtClean="0">
                <a:solidFill>
                  <a:srgbClr val="0000FF"/>
                </a:solidFill>
                <a:latin typeface="Century Schoolbook" pitchFamily="18" charset="0"/>
              </a:rPr>
              <a:t>//dsromtor.schoolrm.ru</a:t>
            </a:r>
            <a:endParaRPr lang="ru-RU" sz="2000" b="1" i="1" smtClean="0">
              <a:solidFill>
                <a:srgbClr val="0000FF"/>
              </a:solidFill>
              <a:latin typeface="Century Schoolbook" pitchFamily="18" charset="0"/>
            </a:endParaRPr>
          </a:p>
          <a:p>
            <a:pPr algn="ctr"/>
            <a:br>
              <a:rPr lang="ru-RU" sz="2800" b="1" i="1" smtClean="0">
                <a:solidFill>
                  <a:srgbClr val="0000FF"/>
                </a:solidFill>
                <a:latin typeface="Century Schoolbook" pitchFamily="18" charset="0"/>
              </a:rPr>
            </a:br>
            <a:endParaRPr lang="ru-RU" sz="2800" b="1">
              <a:solidFill>
                <a:srgbClr val="0000FF"/>
              </a:solidFill>
              <a:latin typeface="Century Schoolbook" pitchFamily="18" charset="0"/>
            </a:endParaRPr>
          </a:p>
        </p:txBody>
      </p:sp>
    </p:spTree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42" name="Picture 2" descr="imag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852860"/>
            <a:ext cx="3884129" cy="549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imag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852860"/>
            <a:ext cx="3962045" cy="560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9248837"/>
      </p:ext>
    </p:extLst>
  </p:cSld>
  <p:clrMapOvr>
    <a:masterClrMapping/>
  </p:clrMapOvr>
  <p:transition/>
  <p:timing/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6" name="Picture 2" descr="C:\Users\СанЯ\Desktop\Untitled.FR12 - 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052736"/>
            <a:ext cx="3933184" cy="556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СанЯ\Desktop\Untitled.FR12 - 0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040" y="1052736"/>
            <a:ext cx="3933184" cy="556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328307"/>
      </p:ext>
    </p:extLst>
  </p:cSld>
  <p:clrMapOvr>
    <a:masterClrMapping/>
  </p:clrMapOvr>
  <p:transition/>
  <p:timing/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42" name="Picture 2" descr="imag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144" y="1268759"/>
            <a:ext cx="2952328" cy="41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J:\исправленное\До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3" y="1268759"/>
            <a:ext cx="5608423" cy="408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200874"/>
      </p:ext>
    </p:extLst>
  </p:cSld>
  <p:clrMapOvr>
    <a:masterClrMapping/>
  </p:clrMapOvr>
  <p:transition/>
  <p:timing/>
</p:sld>
</file>

<file path=ppt/slides/slide3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1266" name="Picture 2" descr="image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25" y="1268760"/>
            <a:ext cx="3131840" cy="4406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imag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65723" y="1286024"/>
            <a:ext cx="5961509" cy="422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1998241"/>
      </p:ext>
    </p:extLst>
  </p:cSld>
  <p:clrMapOvr>
    <a:masterClrMapping/>
  </p:clrMapOvr>
  <p:transition/>
  <p:timing/>
</p:sld>
</file>

<file path=ppt/slides/slide3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3688" y="2348880"/>
            <a:ext cx="5671270" cy="3580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0455214"/>
      </p:ext>
    </p:extLst>
  </p:cSld>
  <p:clrMapOvr>
    <a:masterClrMapping/>
  </p:clrMapOvr>
  <p:transition/>
  <p:timing/>
</p:sld>
</file>

<file path=ppt/slides/slide3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098" name="Picture 2" descr="C:\Users\СанЯ\Desktop\Untitled.FR12 - 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296502"/>
            <a:ext cx="3525756" cy="498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СанЯ\Desktop\Untitled.FR12 - 0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3928" y="1844824"/>
            <a:ext cx="4835261" cy="34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835741"/>
      </p:ext>
    </p:extLst>
  </p:cSld>
  <p:clrMapOvr>
    <a:masterClrMapping/>
  </p:clrMapOvr>
  <p:transition/>
  <p:timing/>
</p:sld>
</file>

<file path=ppt/slides/slide3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Прямоугольник 4"/>
          <p:cNvSpPr/>
          <p:nvPr/>
        </p:nvSpPr>
        <p:spPr>
          <a:xfrm>
            <a:off x="260386" y="332656"/>
            <a:ext cx="87154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smtClean="0">
                <a:solidFill>
                  <a:srgbClr val="0000FF"/>
                </a:solidFill>
                <a:latin typeface="Century Schoolbook" pitchFamily="18" charset="0"/>
              </a:rPr>
              <a:t>Проведение открытых занятий, мастер-классов, мероприятий</a:t>
            </a:r>
            <a:endParaRPr lang="ru-RU" sz="2800" b="1" i="1">
              <a:solidFill>
                <a:srgbClr val="0000FF"/>
              </a:solidFill>
              <a:latin typeface="Century Schoolbook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141303"/>
              </p:ext>
            </p:extLst>
          </p:nvPr>
        </p:nvGraphicFramePr>
        <p:xfrm>
          <a:off x="260386" y="1286763"/>
          <a:ext cx="8712968" cy="4917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2"/>
                <a:gridCol w="2304256"/>
                <a:gridCol w="2448272"/>
                <a:gridCol w="2952328"/>
              </a:tblGrid>
              <a:tr h="272094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ru-RU" sz="1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ата</a:t>
                      </a:r>
                      <a:endParaRPr lang="ru-RU" sz="1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ru-RU" sz="1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есто</a:t>
                      </a:r>
                      <a:endParaRPr lang="ru-RU" sz="1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lang="ru-RU" sz="1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ема</a:t>
                      </a:r>
                      <a:endParaRPr lang="ru-RU" sz="1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Название мероприятия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6727">
                <a:tc gridSpan="4">
                  <a:txBody>
                    <a:bodyPr vert="horz" wrap="square"/>
                    <a:lstStyle/>
                    <a:p>
                      <a:pPr algn="ctr"/>
                      <a:r>
                        <a:rPr lang="ru-RU" sz="1400" b="1" i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образовательной организации</a:t>
                      </a:r>
                      <a:endParaRPr lang="ru-RU" sz="1400" b="1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</a:tr>
              <a:tr h="431531">
                <a:tc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08.10.2018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МБДОУ «Детский сад «Ромашка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Наши любимые бабушки и дедушки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Праздничное мероприятие «День пожилых людей»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1531">
                <a:tc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02.12.2018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МБДОУ «Детский сад «Ромашка»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«В поисках гномов»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Открытое НОД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1531">
                <a:tc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22.04.2019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МБДОУ «Детский сад «Звёздочка» ОП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«Детский сад «Ромашка»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«День Земли»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Экологический праздник ДОУ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1531">
                <a:tc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12.10.2019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МБДОУ «Детский сад «Звёздочка» ОП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«Детский сад «Ромашка»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Экологические игры для дошкольников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Мастер-класс для педагогов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79191">
                <a:tc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15.05.2020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МБДОУ «Детский сад «Звёздочка» ОП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«Детский сад «Ромашка»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«Папа, мама, я – спортивная семья»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Спортивный праздник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79191">
                <a:tc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27.11.2020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МБДОУ «Детский сад «Звёздочка» ОП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«Детский сад «Ромашка»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Мамочка любимая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Праздник ко дню матери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79191">
                <a:tc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10.02.2021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МБДОУ «Детский сад «Звёздочка» ОП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«Детский сад «Ромашка»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Экологическая сказка, как метод формирования экологической культуры воспитанников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Мастер-класс для педагогов ДОУ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/>
  <p:timing/>
</p:sld>
</file>

<file path=ppt/slides/slide3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1584025"/>
              </p:ext>
            </p:extLst>
          </p:nvPr>
        </p:nvGraphicFramePr>
        <p:xfrm>
          <a:off x="251520" y="1052736"/>
          <a:ext cx="8712968" cy="42927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2"/>
                <a:gridCol w="2304256"/>
                <a:gridCol w="2448272"/>
                <a:gridCol w="2952328"/>
              </a:tblGrid>
              <a:tr h="272094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ru-RU" sz="1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ата</a:t>
                      </a:r>
                      <a:endParaRPr lang="ru-RU" sz="1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ru-RU" sz="1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есто</a:t>
                      </a:r>
                      <a:endParaRPr lang="ru-RU" sz="1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lang="ru-RU" sz="1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ема</a:t>
                      </a:r>
                      <a:endParaRPr lang="ru-RU" sz="1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Название мероприятия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6727">
                <a:tc gridSpan="4">
                  <a:txBody>
                    <a:bodyPr vert="horz" wrap="square"/>
                    <a:lstStyle/>
                    <a:p>
                      <a:pPr algn="ctr"/>
                      <a:r>
                        <a:rPr lang="ru-RU" sz="1400" b="1" i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образовательной организации</a:t>
                      </a:r>
                      <a:endParaRPr lang="ru-RU" sz="1400" b="1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</a:tr>
              <a:tr h="431531">
                <a:tc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08.10.2021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МБДОУ «Детский сад «Звёздочка» ОП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«Детский сад «Ромашка»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Путешествие в осенний лес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Открытое ОРС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1841">
                <a:tc gridSpan="4">
                  <a:txBody>
                    <a:bodyPr vert="horz" wrap="square"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400" b="1" i="1" kern="120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Уровень образовательной организации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1531">
                <a:tc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30.11.2018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МБДОУ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«Детский сад «Ромашка»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Открытый показ НОД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«Путешествие муравья»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Районный семинар- практикум «Предупреждение детского травматизма»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1531">
                <a:tc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17.10.2019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МБДОУ «Детский сад «Звёздочка» ОП «Детский сад «Ромашка»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Открытый показ НОД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«Царица-водица»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для воспитателей ДОУ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Районные секционные занятия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79191">
                <a:tc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24.04.2020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МБДОУ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«Детский сад «Звёздочка»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КВН «Мы-друзья природы»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Районный экологический семинар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79191">
                <a:tc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27.09.2021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МБДОУ «Детский сад «Звёздочка» ОП «Детский сад «Ромашка»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«День дошкольного работника»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Районное открытое мероприятие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35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8779705"/>
      </p:ext>
    </p:extLst>
  </p:cSld>
  <p:clrMapOvr>
    <a:masterClrMapping/>
  </p:clrMapOvr>
  <p:transition/>
  <p:timing/>
</p:sld>
</file>

<file path=ppt/slides/slide3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9218" name="Picture 2" descr="ima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36" y="1484784"/>
            <a:ext cx="2987824" cy="4216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J:\исправленное\Документ1-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3848" y="1515891"/>
            <a:ext cx="5706740" cy="415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953208"/>
      </p:ext>
    </p:extLst>
  </p:cSld>
  <p:clrMapOvr>
    <a:masterClrMapping/>
  </p:clrMapOvr>
  <p:transition/>
  <p:timing/>
</p:sld>
</file>

<file path=ppt/slides/slide3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290" name="Picture 2" descr="ima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1760" y="548680"/>
            <a:ext cx="4355976" cy="617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7642964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Picture 2" descr="ima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59766" y="332656"/>
            <a:ext cx="4392488" cy="622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/>
</p:sld>
</file>

<file path=ppt/slides/slide4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Прямоугольник 3"/>
          <p:cNvSpPr/>
          <p:nvPr/>
        </p:nvSpPr>
        <p:spPr>
          <a:xfrm>
            <a:off x="1714480" y="785794"/>
            <a:ext cx="545726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i="1" smtClean="0">
                <a:solidFill>
                  <a:srgbClr val="0000FF"/>
                </a:solidFill>
              </a:rPr>
              <a:t>Экспертная деятельность</a:t>
            </a:r>
            <a:endParaRPr lang="ru-RU" sz="3000" b="1" i="1">
              <a:solidFill>
                <a:srgbClr val="0000FF"/>
              </a:solidFill>
            </a:endParaRPr>
          </a:p>
        </p:txBody>
      </p:sp>
      <p:pic>
        <p:nvPicPr>
          <p:cNvPr id="12290" name="Picture 2" descr="image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8849" y="1484784"/>
            <a:ext cx="3556852" cy="5043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1484784"/>
            <a:ext cx="3372051" cy="5043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/>
</p:sld>
</file>

<file path=ppt/slides/slide4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4088" y="980728"/>
            <a:ext cx="3264396" cy="553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imag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902430"/>
            <a:ext cx="4200699" cy="595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/>
</p:sld>
</file>

<file path=ppt/slides/slide4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4338" name="Picture 2" descr="J:\исправленное\Документ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3768" y="764704"/>
            <a:ext cx="4324598" cy="594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011707"/>
      </p:ext>
    </p:extLst>
  </p:cSld>
  <p:clrMapOvr>
    <a:masterClrMapping/>
  </p:clrMapOvr>
  <p:transition/>
  <p:timing/>
</p:sld>
</file>

<file path=ppt/slides/slide4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714356"/>
            <a:ext cx="86439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smtClean="0">
                <a:solidFill>
                  <a:srgbClr val="0000FF"/>
                </a:solidFill>
                <a:latin typeface="Century Schoolbook" pitchFamily="18" charset="0"/>
              </a:rPr>
              <a:t>Общественно-педагогическая активность педагога: участие в комиссиях, педагогических сообществах, в жюри конкурсов.</a:t>
            </a:r>
            <a:endParaRPr lang="ru-RU" b="1" i="1">
              <a:solidFill>
                <a:srgbClr val="0000FF"/>
              </a:solidFill>
              <a:latin typeface="Century Schoolbook" pitchFamily="18" charset="0"/>
            </a:endParaRPr>
          </a:p>
        </p:txBody>
      </p:sp>
      <p:pic>
        <p:nvPicPr>
          <p:cNvPr id="14338" name="Picture 2" descr="image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1360686"/>
            <a:ext cx="3528392" cy="499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6056" y="1360686"/>
            <a:ext cx="3498341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/>
</p:sld>
</file>

<file path=ppt/slides/slide4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5362" name="Picture 2" descr="image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980728"/>
            <a:ext cx="3969775" cy="5614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image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6056" y="980728"/>
            <a:ext cx="3781425" cy="534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/>
</p:sld>
</file>

<file path=ppt/slides/slide4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5362" name="Picture 2" descr="ima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836712"/>
            <a:ext cx="3962045" cy="560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J:\исправленное\Документ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819485"/>
            <a:ext cx="4102246" cy="563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/>
</p:sld>
</file>

<file path=ppt/slides/slide4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Прямоугольник 3"/>
          <p:cNvSpPr/>
          <p:nvPr/>
        </p:nvSpPr>
        <p:spPr>
          <a:xfrm>
            <a:off x="489439" y="650836"/>
            <a:ext cx="76931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000" b="1" i="1" smtClean="0">
                <a:solidFill>
                  <a:srgbClr val="0000FF"/>
                </a:solidFill>
                <a:latin typeface="Century Schoolbook" pitchFamily="18" charset="0"/>
              </a:rPr>
              <a:t>Позитивные результаты работы </a:t>
            </a:r>
          </a:p>
          <a:p>
            <a:pPr algn="ctr"/>
            <a:r>
              <a:rPr lang="ru-RU" sz="3000" b="1" i="1" smtClean="0">
                <a:solidFill>
                  <a:srgbClr val="0000FF"/>
                </a:solidFill>
                <a:latin typeface="Century Schoolbook" pitchFamily="18" charset="0"/>
              </a:rPr>
              <a:t>с воспитанниками</a:t>
            </a:r>
            <a:endParaRPr lang="ru-RU" sz="3000" b="1" i="1">
              <a:solidFill>
                <a:srgbClr val="0000FF"/>
              </a:solidFill>
              <a:latin typeface="Century Schoolbook" pitchFamily="18" charset="0"/>
            </a:endParaRPr>
          </a:p>
        </p:txBody>
      </p:sp>
      <p:pic>
        <p:nvPicPr>
          <p:cNvPr id="16386" name="Picture 2" descr="ima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666498"/>
            <a:ext cx="3653621" cy="519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imag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9451" y="1666497"/>
            <a:ext cx="3669031" cy="519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/>
</p:sld>
</file>

<file path=ppt/slides/slide4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714356"/>
            <a:ext cx="8572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smtClean="0">
                <a:solidFill>
                  <a:srgbClr val="0000FF"/>
                </a:solidFill>
                <a:latin typeface="Century Schoolbook" pitchFamily="18" charset="0"/>
              </a:rPr>
              <a:t>Диагностика  предпочитаемого вида деятельности по методике </a:t>
            </a:r>
          </a:p>
          <a:p>
            <a:pPr algn="ctr"/>
            <a:r>
              <a:rPr lang="ru-RU" b="1" i="1" smtClean="0">
                <a:solidFill>
                  <a:srgbClr val="0000FF"/>
                </a:solidFill>
                <a:latin typeface="Century Schoolbook" pitchFamily="18" charset="0"/>
              </a:rPr>
              <a:t>Л.Н. Прохоровой «Выбор деятельности»</a:t>
            </a:r>
            <a:endParaRPr lang="ru-RU" b="1" i="1">
              <a:solidFill>
                <a:srgbClr val="0000FF"/>
              </a:solidFill>
              <a:latin typeface="Century Schoolbook" pitchFamily="18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714348" y="1785926"/>
          <a:ext cx="7704856" cy="4248472"/>
        </p:xfrm>
        <a:graphic>
          <a:graphicData uri="http://schemas.openxmlformats.org/drawingml/2006/chart">
            <c:chart xmlns:c="http://schemas.openxmlformats.org/drawingml/2006/chart" r:id="rId2"/>
          </a:graphicData>
        </a:graphic>
      </p:graphicFrame>
    </p:spTree>
  </p:cSld>
  <p:clrMapOvr>
    <a:masterClrMapping/>
  </p:clrMapOvr>
  <p:transition/>
  <p:timing/>
</p:sld>
</file>

<file path=ppt/slides/slide4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Прямоугольник 5"/>
          <p:cNvSpPr/>
          <p:nvPr/>
        </p:nvSpPr>
        <p:spPr>
          <a:xfrm>
            <a:off x="142844" y="571480"/>
            <a:ext cx="87868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i="1" smtClean="0">
                <a:solidFill>
                  <a:srgbClr val="FF0000"/>
                </a:solidFill>
              </a:rPr>
              <a:t>По результатам исследования, следует отметить, что в ходе проведенных  профилактических мероприятий в дошкольном учреждении отмечается тенденция к снижению заболеваемости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813246"/>
              </p:ext>
            </p:extLst>
          </p:nvPr>
        </p:nvGraphicFramePr>
        <p:xfrm>
          <a:off x="214282" y="1785926"/>
          <a:ext cx="6077585" cy="1586294"/>
        </p:xfrm>
        <a:graphic>
          <a:graphicData uri="http://schemas.openxmlformats.org/drawingml/2006/table">
            <a:tbl>
              <a:tblPr/>
              <a:tblGrid>
                <a:gridCol w="1518920"/>
                <a:gridCol w="1519555"/>
                <a:gridCol w="1519555"/>
                <a:gridCol w="1519555"/>
              </a:tblGrid>
              <a:tr h="604838">
                <a:tc>
                  <a:txBody>
                    <a:bodyPr vert="horz" wrap="square"/>
                    <a:lstStyle/>
                    <a:p>
                      <a:pPr algn="just" fontAlgn="base">
                        <a:lnSpc>
                          <a:spcPts val="1370"/>
                        </a:lnSpc>
                        <a:spcAft>
                          <a:spcPct val="0"/>
                        </a:spcAft>
                      </a:pPr>
                      <a:endParaRPr lang="ru-RU" sz="900">
                        <a:solidFill>
                          <a:srgbClr val="555566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fontAlgn="base">
                        <a:lnSpc>
                          <a:spcPts val="1370"/>
                        </a:lnSpc>
                        <a:spcAft>
                          <a:spcPct val="0"/>
                        </a:spcAft>
                      </a:pPr>
                      <a:r>
                        <a:rPr lang="ru-RU" sz="1300" b="1" kern="1200" smtClean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2018-2019 </a:t>
                      </a:r>
                      <a:r>
                        <a:rPr lang="ru-RU" sz="1300" b="1" kern="120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старшая группа</a:t>
                      </a:r>
                      <a:endParaRPr lang="ru-RU" sz="110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fontAlgn="base">
                        <a:lnSpc>
                          <a:spcPts val="1370"/>
                        </a:lnSpc>
                        <a:spcAft>
                          <a:spcPct val="0"/>
                        </a:spcAft>
                      </a:pPr>
                      <a:r>
                        <a:rPr lang="ru-RU" sz="1300" b="1" kern="1200" smtClean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2019-2020 </a:t>
                      </a:r>
                      <a:r>
                        <a:rPr lang="ru-RU" sz="1300" b="1" kern="120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подготовительная группа</a:t>
                      </a:r>
                      <a:endParaRPr lang="ru-RU" sz="110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fontAlgn="base">
                        <a:lnSpc>
                          <a:spcPts val="1370"/>
                        </a:lnSpc>
                        <a:spcAft>
                          <a:spcPct val="0"/>
                        </a:spcAft>
                      </a:pPr>
                      <a:r>
                        <a:rPr lang="ru-RU" sz="1300" b="1" kern="1200" smtClean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2020-2021</a:t>
                      </a:r>
                      <a:endParaRPr lang="ru-RU" sz="110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 fontAlgn="base">
                        <a:lnSpc>
                          <a:spcPts val="1370"/>
                        </a:lnSpc>
                        <a:spcAft>
                          <a:spcPct val="0"/>
                        </a:spcAft>
                      </a:pPr>
                      <a:r>
                        <a:rPr lang="ru-RU" sz="1300" b="1" kern="120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2-ая младшая группа</a:t>
                      </a:r>
                      <a:endParaRPr lang="ru-RU" sz="110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 vert="horz" wrap="square"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b="1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Первичная заболеваемость</a:t>
                      </a:r>
                      <a:endParaRPr lang="ru-RU" sz="110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47 %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36%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56%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 vert="horz" wrap="square"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b="1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Вторичная заболеваемость</a:t>
                      </a:r>
                      <a:endParaRPr lang="ru-RU" sz="110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23%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17%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29 %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716359163"/>
              </p:ext>
            </p:extLst>
          </p:nvPr>
        </p:nvGraphicFramePr>
        <p:xfrm>
          <a:off x="611560" y="3429000"/>
          <a:ext cx="4929222" cy="2743200"/>
        </p:xfrm>
        <a:graphic>
          <a:graphicData uri="http://schemas.openxmlformats.org/drawingml/2006/chart">
            <c:chart xmlns:c="http://schemas.openxmlformats.org/drawingml/2006/chart" r:id="rId2"/>
          </a:graphicData>
        </a:graphic>
      </p:graphicFrame>
    </p:spTree>
  </p:cSld>
  <p:clrMapOvr>
    <a:masterClrMapping/>
  </p:clrMapOvr>
  <p:transition/>
  <p:timing/>
</p:sld>
</file>

<file path=ppt/slides/slide4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801682"/>
              </p:ext>
            </p:extLst>
          </p:nvPr>
        </p:nvGraphicFramePr>
        <p:xfrm>
          <a:off x="642910" y="928670"/>
          <a:ext cx="6077585" cy="1258062"/>
        </p:xfrm>
        <a:graphic>
          <a:graphicData uri="http://schemas.openxmlformats.org/drawingml/2006/table">
            <a:tbl>
              <a:tblPr/>
              <a:tblGrid>
                <a:gridCol w="1518920"/>
                <a:gridCol w="1519555"/>
                <a:gridCol w="1519555"/>
                <a:gridCol w="1519555"/>
              </a:tblGrid>
              <a:tr h="0">
                <a:tc>
                  <a:txBody>
                    <a:bodyPr vert="horz" wrap="square"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b="1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Заболевания</a:t>
                      </a:r>
                      <a:endParaRPr lang="ru-RU" sz="110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fontAlgn="base">
                        <a:lnSpc>
                          <a:spcPts val="1370"/>
                        </a:lnSpc>
                        <a:spcAft>
                          <a:spcPct val="0"/>
                        </a:spcAft>
                      </a:pPr>
                      <a:r>
                        <a:rPr lang="ru-RU" sz="1300" b="1" kern="1200" smtClean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2018-2019 </a:t>
                      </a:r>
                      <a:r>
                        <a:rPr lang="ru-RU" sz="1300" b="1" kern="120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старшая группа</a:t>
                      </a:r>
                      <a:endParaRPr lang="ru-RU" sz="110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fontAlgn="base">
                        <a:lnSpc>
                          <a:spcPts val="1370"/>
                        </a:lnSpc>
                        <a:spcAft>
                          <a:spcPct val="0"/>
                        </a:spcAft>
                      </a:pPr>
                      <a:r>
                        <a:rPr lang="ru-RU" sz="1300" b="1" kern="1200" smtClean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2019-2020 </a:t>
                      </a:r>
                      <a:r>
                        <a:rPr lang="ru-RU" sz="1300" b="1" kern="120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подготовительная группа</a:t>
                      </a:r>
                      <a:endParaRPr lang="ru-RU" sz="110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fontAlgn="base">
                        <a:lnSpc>
                          <a:spcPts val="1370"/>
                        </a:lnSpc>
                        <a:spcAft>
                          <a:spcPct val="0"/>
                        </a:spcAft>
                      </a:pPr>
                      <a:r>
                        <a:rPr lang="ru-RU" sz="1300" b="1" kern="1200" smtClean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2020-2021</a:t>
                      </a:r>
                      <a:endParaRPr lang="ru-RU" sz="110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 fontAlgn="base">
                        <a:lnSpc>
                          <a:spcPts val="1370"/>
                        </a:lnSpc>
                        <a:spcAft>
                          <a:spcPct val="0"/>
                        </a:spcAft>
                      </a:pPr>
                      <a:r>
                        <a:rPr lang="ru-RU" sz="1300" b="1" kern="120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2-ая младшая группа</a:t>
                      </a:r>
                      <a:endParaRPr lang="ru-RU" sz="110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 vert="horz" wrap="square"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b="1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Простудные </a:t>
                      </a:r>
                      <a:endParaRPr lang="ru-RU" sz="110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47 %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36%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56%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 vert="horz" wrap="square"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b="1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Инфекционные </a:t>
                      </a:r>
                      <a:endParaRPr lang="ru-RU" sz="110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35%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28%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43%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 vert="horz" wrap="square"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b="1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Другие</a:t>
                      </a:r>
                      <a:endParaRPr lang="ru-RU" sz="110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26%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19%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34%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84603036"/>
              </p:ext>
            </p:extLst>
          </p:nvPr>
        </p:nvGraphicFramePr>
        <p:xfrm>
          <a:off x="500034" y="1928802"/>
          <a:ext cx="6715172" cy="3667125"/>
        </p:xfrm>
        <a:graphic>
          <a:graphicData uri="http://schemas.openxmlformats.org/drawingml/2006/chart">
            <c:chart xmlns:c="http://schemas.openxmlformats.org/drawingml/2006/chart" r:id="rId2"/>
          </a:graphicData>
        </a:graphic>
      </p:graphicFrame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174384" y="980728"/>
            <a:ext cx="8786874" cy="70788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90488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smtClean="0">
                <a:solidFill>
                  <a:srgbClr val="0000FF"/>
                </a:solidFill>
                <a:latin typeface="Century Schoolbook" pitchFamily="18" charset="0"/>
                <a:ea typeface="Times New Roman" pitchFamily="18" charset="0"/>
                <a:cs typeface="Times New Roman" panose="02020603050405020304" pitchFamily="18" charset="0"/>
              </a:rPr>
              <a:t>Участие в инновационной (экспериментальной) деятельности</a:t>
            </a:r>
            <a:endParaRPr lang="ru-RU" sz="200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СанЯ\Desktop\Untitled.FR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1840" y="2060847"/>
            <a:ext cx="2698311" cy="381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2160" y="2060848"/>
            <a:ext cx="2744395" cy="3887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2070100"/>
            <a:ext cx="2332294" cy="3887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/>
</p:sld>
</file>

<file path=ppt/slides/slide5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620688"/>
            <a:ext cx="80648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i="1" smtClean="0">
                <a:solidFill>
                  <a:srgbClr val="0000FF"/>
                </a:solidFill>
                <a:latin typeface="Century Schoolbook" pitchFamily="18" charset="0"/>
              </a:rPr>
              <a:t>Качество взаимодействия</a:t>
            </a:r>
          </a:p>
          <a:p>
            <a:pPr algn="ctr"/>
            <a:r>
              <a:rPr lang="ru-RU" sz="3000" b="1" i="1" smtClean="0">
                <a:solidFill>
                  <a:srgbClr val="0000FF"/>
                </a:solidFill>
                <a:latin typeface="Century Schoolbook" pitchFamily="18" charset="0"/>
              </a:rPr>
              <a:t> с родителями</a:t>
            </a:r>
            <a:endParaRPr lang="ru-RU" sz="3000" b="1">
              <a:solidFill>
                <a:srgbClr val="0000FF"/>
              </a:solidFill>
              <a:latin typeface="Century Schoolbook" pitchFamily="18" charset="0"/>
            </a:endParaRPr>
          </a:p>
        </p:txBody>
      </p:sp>
      <p:pic>
        <p:nvPicPr>
          <p:cNvPr id="17410" name="Picture 2" descr="ima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844824"/>
            <a:ext cx="2771651" cy="392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imag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1840" y="1844824"/>
            <a:ext cx="2810216" cy="397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image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2056" y="1844824"/>
            <a:ext cx="2950193" cy="417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/>
</p:sld>
</file>

<file path=ppt/slides/slide5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9458" name="Picture 2" descr="imag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2" y="1278432"/>
            <a:ext cx="643890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6131539"/>
      </p:ext>
    </p:extLst>
  </p:cSld>
  <p:clrMapOvr>
    <a:masterClrMapping/>
  </p:clrMapOvr>
  <p:transition/>
  <p:timing/>
</p:sld>
</file>

<file path=ppt/slides/slide5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170" name="Picture 2" descr="C:\Users\СанЯ\Desktop\WhatsApp Image 2021-11-14 at 16.34.1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2282093"/>
            <a:ext cx="4172529" cy="243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imag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24" y="2077020"/>
            <a:ext cx="47244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/>
</p:sld>
</file>

<file path=ppt/slides/slide5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4" name="Содержимое 6"/>
          <p:cNvGraphicFramePr>
            <a:graphicFrameLocks noGrp="1"/>
          </p:cNvGraphicFramePr>
          <p:nvPr>
            <p:ph idx="1"/>
          </p:nvPr>
        </p:nvGraphicFramePr>
        <p:xfrm>
          <a:off x="642910" y="1643050"/>
          <a:ext cx="7829872" cy="4408512"/>
        </p:xfrm>
        <a:graphic>
          <a:graphicData uri="http://schemas.openxmlformats.org/drawingml/2006/chart">
            <c:chart xmlns:c="http://schemas.openxmlformats.org/drawingml/2006/chart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14282" y="785794"/>
            <a:ext cx="87868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smtClean="0">
                <a:solidFill>
                  <a:srgbClr val="0000FF"/>
                </a:solidFill>
                <a:latin typeface="Century Schoolbook" pitchFamily="18" charset="0"/>
              </a:rPr>
              <a:t>Отношение родителей к экспериментальной деятельности</a:t>
            </a:r>
            <a:endParaRPr lang="ru-RU" sz="2000" b="1" i="1">
              <a:solidFill>
                <a:srgbClr val="0000FF"/>
              </a:solidFill>
              <a:latin typeface="Century Schoolbook" pitchFamily="18" charset="0"/>
            </a:endParaRPr>
          </a:p>
        </p:txBody>
      </p:sp>
    </p:spTree>
  </p:cSld>
  <p:clrMapOvr>
    <a:masterClrMapping/>
  </p:clrMapOvr>
  <p:transition/>
  <p:timing/>
</p:sld>
</file>

<file path=ppt/slides/slide5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8434" name="Picture 2" descr="ima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836712"/>
            <a:ext cx="4060231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imag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8434" y="980728"/>
            <a:ext cx="3630426" cy="515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8658735"/>
      </p:ext>
    </p:extLst>
  </p:cSld>
  <p:clrMapOvr>
    <a:masterClrMapping/>
  </p:clrMapOvr>
  <p:transition/>
  <p:timing/>
</p:sld>
</file>

<file path=ppt/slides/slide5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194" name="Picture 2" descr="C:\Users\СанЯ\Desktop\Новая папка (2)\грамоты\Грамота Пасха 2018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340769"/>
            <a:ext cx="2522675" cy="356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imag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3848" y="1340767"/>
            <a:ext cx="2518453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 descr="image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8184" y="1340769"/>
            <a:ext cx="2631456" cy="358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8220523"/>
      </p:ext>
    </p:extLst>
  </p:cSld>
  <p:clrMapOvr>
    <a:masterClrMapping/>
  </p:clrMapOvr>
  <p:transition/>
  <p:timing/>
</p:sld>
</file>

<file path=ppt/slides/slide5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170" name="Picture 2" descr="imag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412776"/>
            <a:ext cx="2592288" cy="3672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image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1840" y="1397478"/>
            <a:ext cx="2592288" cy="3561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image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6176" y="1412776"/>
            <a:ext cx="2558264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2913925"/>
      </p:ext>
    </p:extLst>
  </p:cSld>
  <p:clrMapOvr>
    <a:masterClrMapping/>
  </p:clrMapOvr>
  <p:transition/>
  <p:timing/>
</p:sld>
</file>

<file path=ppt/slides/slide5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482" name="Picture 2" descr="imag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18" y="1572140"/>
            <a:ext cx="2813542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image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1840" y="1585212"/>
            <a:ext cx="2808544" cy="3961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imag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4982" y="1585798"/>
            <a:ext cx="2855399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3890940"/>
      </p:ext>
    </p:extLst>
  </p:cSld>
  <p:clrMapOvr>
    <a:masterClrMapping/>
  </p:clrMapOvr>
  <p:transition/>
  <p:timing/>
</p:sld>
</file>

<file path=ppt/slides/slide5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7890" name="Picture 2" descr="C:\Users\User\Desktop\портфолио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" r="12912" b="51487"/>
          <a:stretch>
            <a:fillRect/>
          </a:stretch>
        </p:blipFill>
        <p:spPr bwMode="auto">
          <a:xfrm>
            <a:off x="179512" y="1412776"/>
            <a:ext cx="5672048" cy="320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Отсканировано 21.01.2012 13-00 (2).jpg"/>
          <p:cNvPicPr/>
          <p:nvPr/>
        </p:nvPicPr>
        <p:blipFill>
          <a:blip r:embed="rId3"/>
          <a:srcRect b="3717"/>
          <a:stretch>
            <a:fillRect/>
          </a:stretch>
        </p:blipFill>
        <p:spPr>
          <a:xfrm>
            <a:off x="6084168" y="908720"/>
            <a:ext cx="2901305" cy="526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252901"/>
      </p:ext>
    </p:extLst>
  </p:cSld>
  <p:clrMapOvr>
    <a:masterClrMapping/>
  </p:clrMapOvr>
  <p:transition/>
  <p:timing/>
</p:sld>
</file>

<file path=ppt/slides/slide5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Прямоугольник 3"/>
          <p:cNvSpPr/>
          <p:nvPr/>
        </p:nvSpPr>
        <p:spPr>
          <a:xfrm>
            <a:off x="1207858" y="620688"/>
            <a:ext cx="703750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3000" b="1" i="1" smtClean="0">
                <a:solidFill>
                  <a:srgbClr val="0000FF"/>
                </a:solidFill>
                <a:latin typeface="Century Schoolbook" pitchFamily="18" charset="0"/>
                <a:cs typeface="Times New Roman" pitchFamily="16" charset="0"/>
              </a:rPr>
              <a:t>Работа с детьми из социально-</a:t>
            </a:r>
          </a:p>
          <a:p>
            <a:pPr algn="ctr"/>
            <a:r>
              <a:rPr lang="ru-RU" sz="3000" b="1" i="1" smtClean="0">
                <a:solidFill>
                  <a:srgbClr val="0000FF"/>
                </a:solidFill>
                <a:latin typeface="Century Schoolbook" pitchFamily="18" charset="0"/>
                <a:cs typeface="Times New Roman" pitchFamily="16" charset="0"/>
              </a:rPr>
              <a:t>неблагополучных семей</a:t>
            </a:r>
            <a:endParaRPr lang="ru-RU" sz="3000" b="1">
              <a:solidFill>
                <a:srgbClr val="0000FF"/>
              </a:solidFill>
              <a:latin typeface="Century Schoolbook" pitchFamily="18" charset="0"/>
            </a:endParaRPr>
          </a:p>
        </p:txBody>
      </p:sp>
      <p:pic>
        <p:nvPicPr>
          <p:cNvPr id="21506" name="Picture 2" descr="ima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636351"/>
            <a:ext cx="3240360" cy="457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imag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2424" y="1636351"/>
            <a:ext cx="3346874" cy="473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655458"/>
            <a:ext cx="2751573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imag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5816" y="1426674"/>
            <a:ext cx="2911460" cy="411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image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52957" y="1460830"/>
            <a:ext cx="3191043" cy="4513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/>
</p:sld>
</file>

<file path=ppt/slides/slide6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Прямоугольник 2"/>
          <p:cNvSpPr/>
          <p:nvPr/>
        </p:nvSpPr>
        <p:spPr>
          <a:xfrm>
            <a:off x="571474" y="620688"/>
            <a:ext cx="83102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3000" b="1" i="1" smtClean="0">
                <a:solidFill>
                  <a:srgbClr val="0000FF"/>
                </a:solidFill>
                <a:latin typeface="Century Schoolbook" pitchFamily="18" charset="0"/>
                <a:cs typeface="Times New Roman" pitchFamily="16" charset="0"/>
              </a:rPr>
              <a:t>Участие педагога в профессиональных</a:t>
            </a:r>
          </a:p>
          <a:p>
            <a:pPr algn="ctr"/>
            <a:r>
              <a:rPr lang="ru-RU" altLang="ru-RU" sz="3000" b="1" i="1" smtClean="0">
                <a:solidFill>
                  <a:srgbClr val="0000FF"/>
                </a:solidFill>
                <a:latin typeface="Century Schoolbook" pitchFamily="18" charset="0"/>
                <a:cs typeface="Times New Roman" pitchFamily="16" charset="0"/>
              </a:rPr>
              <a:t>конкурсах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767281"/>
              </p:ext>
            </p:extLst>
          </p:nvPr>
        </p:nvGraphicFramePr>
        <p:xfrm>
          <a:off x="323528" y="1556792"/>
          <a:ext cx="8712969" cy="37240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0600"/>
                <a:gridCol w="2016224"/>
                <a:gridCol w="1296145"/>
              </a:tblGrid>
              <a:tr h="477494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конкурса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Результат </a:t>
                      </a: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участия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1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1504">
                <a:tc gridSpan="3">
                  <a:txBody>
                    <a:bodyPr vert="horz" wrap="square"/>
                    <a:lstStyle/>
                    <a:p>
                      <a:pPr algn="ctr"/>
                      <a:r>
                        <a:rPr lang="ru-RU" sz="1400" b="1" i="1" kern="120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Конкурсы сети интернет</a:t>
                      </a:r>
                      <a:endParaRPr lang="ru-RU" sz="1400" b="1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</a:tr>
              <a:tr h="332462">
                <a:tc>
                  <a:txBody>
                    <a:bodyPr vert="horz" wrap="square"/>
                    <a:lstStyle/>
                    <a:p>
                      <a:pPr marL="201295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Всероссийский</a:t>
                      </a:r>
                      <a:r>
                        <a:rPr lang="ru-RU" sz="1400" baseline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Фестиваль «Шаги к успеху» </a:t>
                      </a:r>
                      <a:r>
                        <a:rPr lang="en-US" sz="140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http</a:t>
                      </a:r>
                      <a:r>
                        <a:rPr lang="ru-RU" sz="140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140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//pedrazvitie.ru</a:t>
                      </a:r>
                      <a:endParaRPr lang="ru-RU" sz="1400" smtClean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04.12.2019 г.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2462">
                <a:tc>
                  <a:txBody>
                    <a:bodyPr vert="horz" wrap="square"/>
                    <a:lstStyle/>
                    <a:p>
                      <a:pPr marL="201295" algn="l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Всероссийский</a:t>
                      </a:r>
                      <a:r>
                        <a:rPr lang="ru-RU" sz="1400" baseline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конкурс «Альманах воспитателя» </a:t>
                      </a:r>
                    </a:p>
                    <a:p>
                      <a:pPr marL="201295" algn="l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baseline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400" baseline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almanahvospitatelya.ru)</a:t>
                      </a:r>
                      <a:endParaRPr lang="ru-RU" sz="1400" smtClean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201295" algn="l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Блиц-олимпиада</a:t>
                      </a:r>
                      <a:r>
                        <a:rPr lang="ru-RU" sz="1400" baseline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: «Экологическое воспитание как направление дошкольного образования в условиях ФГОС»</a:t>
                      </a:r>
                      <a:endParaRPr lang="ru-RU" sz="1400" smtClean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Лауреат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20.11.2021 г.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41504">
                <a:tc gridSpan="3">
                  <a:txBody>
                    <a:bodyPr vert="horz" wrap="square"/>
                    <a:lstStyle/>
                    <a:p>
                      <a:pPr algn="ctr"/>
                      <a:r>
                        <a:rPr lang="ru-RU" sz="1400" b="1" i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Республиканский уровень</a:t>
                      </a:r>
                      <a:endParaRPr lang="ru-RU" sz="1400" b="1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</a:tr>
              <a:tr h="256045">
                <a:tc>
                  <a:txBody>
                    <a:bodyPr vert="horz" wrap="square"/>
                    <a:lstStyle/>
                    <a:p>
                      <a:pPr marL="201295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Центр дистанционного образования «Воспитатель года России 2020» </a:t>
                      </a:r>
                      <a:r>
                        <a:rPr lang="en-US" sz="140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https</a:t>
                      </a:r>
                      <a:r>
                        <a:rPr lang="ru-RU" sz="140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140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//</a:t>
                      </a:r>
                      <a:r>
                        <a:rPr lang="ru-RU" sz="1400" err="1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Воспитательгода.рф</a:t>
                      </a:r>
                      <a:endParaRPr lang="ru-RU" sz="1400" smtClean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 2021 г.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8177">
                <a:tc gridSpan="3">
                  <a:txBody>
                    <a:bodyPr vert="horz" wrap="square"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400" b="1" i="1" kern="120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Всероссийский уровень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 vert="horz" wrap="square"/>
                    <a:lstStyle/>
                    <a:p>
                      <a:pPr algn="ctr"/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 vert="horz" wrap="square"/>
                    <a:lstStyle/>
                    <a:p>
                      <a:pPr algn="ctr"/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6045">
                <a:tc>
                  <a:txBody>
                    <a:bodyPr vert="horz" wrap="square"/>
                    <a:lstStyle/>
                    <a:p>
                      <a:pPr marL="201295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Центр дистанционного образования «Воспитатель года России 2020» </a:t>
                      </a:r>
                      <a:r>
                        <a:rPr lang="en-US" sz="140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https</a:t>
                      </a:r>
                      <a:r>
                        <a:rPr lang="ru-RU" sz="140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140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//</a:t>
                      </a:r>
                      <a:r>
                        <a:rPr lang="ru-RU" sz="1400" err="1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Воспитательгода.рф</a:t>
                      </a:r>
                      <a:endParaRPr lang="ru-RU" sz="1400" smtClean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место</a:t>
                      </a:r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 vert="horz" wrap="square"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 2021 г.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/>
  <p:timing/>
</p:sld>
</file>

<file path=ppt/slides/slide6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3220" y="3606800"/>
            <a:ext cx="4205706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3220" y="620688"/>
            <a:ext cx="4218982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 descr="imag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693093"/>
            <a:ext cx="4145750" cy="586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1634659"/>
      </p:ext>
    </p:extLst>
  </p:cSld>
  <p:clrMapOvr>
    <a:masterClrMapping/>
  </p:clrMapOvr>
  <p:transition/>
  <p:timing/>
</p:sld>
</file>

<file path=ppt/slides/slide6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085" y="1052736"/>
            <a:ext cx="3705136" cy="521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 descr="J:\грамоты\diplom20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1074064"/>
            <a:ext cx="3697338" cy="51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99454"/>
      </p:ext>
    </p:extLst>
  </p:cSld>
  <p:clrMapOvr>
    <a:masterClrMapping/>
  </p:clrMapOvr>
  <p:transition/>
  <p:timing/>
</p:sld>
</file>

<file path=ppt/slides/slide6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2323553" y="620688"/>
            <a:ext cx="480612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3000" b="1" i="1" smtClean="0">
                <a:solidFill>
                  <a:srgbClr val="0000FF"/>
                </a:solidFill>
                <a:latin typeface="Century Schoolbook" pitchFamily="18" charset="0"/>
                <a:cs typeface="Times New Roman" pitchFamily="16" charset="0"/>
              </a:rPr>
              <a:t>Награды и поощрения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552" y="1412776"/>
            <a:ext cx="80648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/>
              <a:t>1. Почетная грамота </a:t>
            </a:r>
            <a:r>
              <a:rPr lang="ru-RU"/>
              <a:t>Г</a:t>
            </a:r>
            <a:r>
              <a:rPr lang="ru-RU" smtClean="0"/>
              <a:t>осударственного Собрания Республики Мордовия</a:t>
            </a:r>
          </a:p>
          <a:p>
            <a:r>
              <a:rPr lang="ru-RU" smtClean="0"/>
              <a:t>2. Диплом обладателя премии Главы Торбеевского муниципального района</a:t>
            </a:r>
          </a:p>
          <a:p>
            <a:r>
              <a:rPr lang="ru-RU" smtClean="0"/>
              <a:t>3. Благодарность администрации «Детского сада «Ромашка»</a:t>
            </a:r>
          </a:p>
          <a:p>
            <a:r>
              <a:rPr lang="ru-RU" smtClean="0"/>
              <a:t>4. Почетная грамота администрации </a:t>
            </a:r>
            <a:r>
              <a:rPr lang="ru-RU" err="1"/>
              <a:t>Торбеевского муниципального </a:t>
            </a:r>
            <a:r>
              <a:rPr lang="ru-RU" smtClean="0"/>
              <a:t>района</a:t>
            </a:r>
          </a:p>
          <a:p>
            <a:r>
              <a:rPr lang="ru-RU" smtClean="0"/>
              <a:t>5. Благодарность администрации Мордовского республиканского объединенного краеведческого музея им. И.Д. Воронина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864839"/>
      </p:ext>
    </p:extLst>
  </p:cSld>
  <p:clrMapOvr>
    <a:masterClrMapping/>
  </p:clrMapOvr>
  <p:transition/>
  <p:timing/>
</p:sld>
</file>

<file path=ppt/slides/slide6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1506" name="Picture 2" descr="ima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081409"/>
            <a:ext cx="3846206" cy="544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imag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1081409"/>
            <a:ext cx="3738563" cy="533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7664081"/>
      </p:ext>
    </p:extLst>
  </p:cSld>
  <p:clrMapOvr>
    <a:masterClrMapping/>
  </p:clrMapOvr>
  <p:transition/>
  <p:timing/>
</p:sld>
</file>

<file path=ppt/slides/slide6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2530" name="Picture 2" descr="imag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836712"/>
            <a:ext cx="4034348" cy="572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imag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805855"/>
            <a:ext cx="4010381" cy="56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6057012"/>
      </p:ext>
    </p:extLst>
  </p:cSld>
  <p:clrMapOvr>
    <a:masterClrMapping/>
  </p:clrMapOvr>
  <p:transition/>
  <p:timing/>
</p:sld>
</file>

<file path=ppt/slides/slide6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3554" name="Picture 2" descr="J:\грамоты\Документ12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149612"/>
            <a:ext cx="3960440" cy="540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imag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1149612"/>
            <a:ext cx="3946139" cy="540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8799832"/>
      </p:ext>
    </p:extLst>
  </p:cSld>
  <p:clrMapOvr>
    <a:masterClrMapping/>
  </p:clrMapOvr>
  <p:transition/>
  <p:timing/>
</p:sld>
</file>

<file path=ppt/slides/slide6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Прямоугольник 2"/>
          <p:cNvSpPr/>
          <p:nvPr/>
        </p:nvSpPr>
        <p:spPr>
          <a:xfrm>
            <a:off x="2071670" y="2500306"/>
            <a:ext cx="56909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smtClean="0">
                <a:solidFill>
                  <a:srgbClr val="FF0000"/>
                </a:solidFill>
                <a:latin typeface="Century Schoolbook" pitchFamily="18" charset="0"/>
              </a:rPr>
              <a:t>Спасибо за внимание!</a:t>
            </a:r>
            <a:endParaRPr lang="ru-RU" sz="3600" b="1" i="1">
              <a:solidFill>
                <a:srgbClr val="FF0000"/>
              </a:solidFill>
              <a:latin typeface="Century Schoolbook" pitchFamily="18" charset="0"/>
            </a:endParaRPr>
          </a:p>
        </p:txBody>
      </p:sp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074" name="Picture 2" descr="ima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620688"/>
            <a:ext cx="4283968" cy="606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imag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040" y="764033"/>
            <a:ext cx="4014936" cy="5689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6171555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Прямоугольник 2"/>
          <p:cNvSpPr/>
          <p:nvPr/>
        </p:nvSpPr>
        <p:spPr>
          <a:xfrm>
            <a:off x="357158" y="1071546"/>
            <a:ext cx="84296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74384" y="934562"/>
            <a:ext cx="8786874" cy="4616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90488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smtClean="0">
                <a:solidFill>
                  <a:srgbClr val="0000FF"/>
                </a:solidFill>
                <a:latin typeface="Century Schoolbook" pitchFamily="18" charset="0"/>
                <a:ea typeface="Times New Roman" pitchFamily="18" charset="0"/>
                <a:cs typeface="Times New Roman" panose="02020603050405020304" pitchFamily="18" charset="0"/>
              </a:rPr>
              <a:t>Наставничество</a:t>
            </a:r>
            <a:endParaRPr lang="ru-RU" sz="240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image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064" y="1504238"/>
            <a:ext cx="3624942" cy="5129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image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040" y="1396227"/>
            <a:ext cx="3777614" cy="5345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1760" y="896516"/>
            <a:ext cx="3905193" cy="5766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7872368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_rels/theme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r="http://schemas.openxmlformats.org/officeDocument/2006/relationships"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Arial"/>
        <a:cs typeface="Arial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Arial"/>
        <a:cs typeface="Arial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</a:theme>
</file>

<file path=ppt/theme/theme2.xml><?xml version="1.0" encoding="utf-8"?>
<a:theme xmlns:r="http://schemas.openxmlformats.org/officeDocument/2006/relationships"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ppt/theme/themeOverride1.xml><?xml version="1.0" encoding="utf-8"?>
<a:themeOverride xmlns:r="http://schemas.openxmlformats.org/officeDocument/2006/relationships" xmlns:a="http://schemas.openxmlformats.org/drawingml/2006/main">
  <a:clrScheme name="Справедливость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  <a:fontScheme name="Тетрадь.pot">
    <a:majorFont>
      <a:latin typeface="Times New Roman"/>
      <a:ea typeface="Arial"/>
      <a:cs typeface="Arial"/>
    </a:majorFont>
    <a:minorFont>
      <a:latin typeface="Times New Roman"/>
      <a:ea typeface="Arial"/>
      <a:cs typeface="Arial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r="http://schemas.openxmlformats.org/officeDocument/2006/relationships" xmlns:a="http://schemas.openxmlformats.org/drawingml/2006/main">
  <a:clrScheme name="Справедливость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  <a:fontScheme name="Тетрадь.pot">
    <a:majorFont>
      <a:latin typeface="Times New Roman"/>
      <a:ea typeface="Arial"/>
      <a:cs typeface="Arial"/>
    </a:majorFont>
    <a:minorFont>
      <a:latin typeface="Times New Roman"/>
      <a:ea typeface="Arial"/>
      <a:cs typeface="Arial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:vt="http://schemas.openxmlformats.org/officeDocument/2006/docPropsVTypes" xmlns="http://schemas.openxmlformats.org/officeDocument/2006/extended-properties">
  <Template>Flow</Template>
  <Company>Reanimator Extreme Edition</Company>
  <PresentationFormat>On-screen Show (4:3)</PresentationFormat>
  <Paragraphs>56</Paragraphs>
  <Slides>67</Slides>
  <Notes>2</Notes>
  <TotalTime>3417</TotalTime>
  <HiddenSlides>0</HiddenSlides>
  <MMClips>0</MMClips>
  <ScaleCrop>0</ScaleCrop>
  <HeadingPairs>
    <vt:vector baseType="variant" size="6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baseType="lpstr" size="74">
      <vt:lpstr>Arial</vt:lpstr>
      <vt:lpstr>Calibri</vt:lpstr>
      <vt:lpstr>Constantia</vt:lpstr>
      <vt:lpstr>Wingdings 2</vt:lpstr>
      <vt:lpstr>Century Schoolbook</vt:lpstr>
      <vt:lpstr>Times New Roman</vt:lpstr>
      <vt:lpstr>Поток</vt:lpstr>
      <vt:lpstr>PowerPoint Presentation</vt:lpstr>
      <vt:lpstr>Общие сведения о педагоге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Министерство образования РМ   Портфолио  Дарькиной Наталии Николаевны,  воспитателя   первой квалифицированной категории МБДОУ «Детский сад «Ромашка» комбинированного вида Торбеевского муниципального района Республики Мордовия</dc:title>
  <dc:creator>User</dc:creator>
  <cp:lastModifiedBy>Пользователь</cp:lastModifiedBy>
  <cp:revision>229</cp:revision>
  <dcterms:created xsi:type="dcterms:W3CDTF">2015-09-27T14:59:39Z</dcterms:created>
  <dcterms:modified xsi:type="dcterms:W3CDTF">2024-02-13T08:52:58Z</dcterms:modified>
</cp:coreProperties>
</file>