
<file path=[Content_Types].xml><?xml version="1.0" encoding="utf-8"?>
<Types xmlns="http://schemas.openxmlformats.org/package/2006/content-types"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1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theme+xml" PartName="/ppt/theme/theme1.xml"/>
  <Default ContentType="image/jpeg" Extension="jpeg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Layout+xml" PartName="/ppt/slideLayouts/slideLayout1.xml"/>
  <Override ContentType="application/vnd.openxmlformats-officedocument.extended-properties+xml" PartName="/docProps/app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Default ContentType="image/tiff" Extension="tiff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package.core-properties+xml" PartName="/docProps/core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60" r:id="rId4"/>
    <p:sldId id="258" r:id="rId5"/>
    <p:sldId id="307" r:id="rId6"/>
    <p:sldId id="261" r:id="rId7"/>
    <p:sldId id="262" r:id="rId8"/>
    <p:sldId id="263" r:id="rId9"/>
    <p:sldId id="264" r:id="rId10"/>
    <p:sldId id="269" r:id="rId11"/>
    <p:sldId id="271" r:id="rId12"/>
    <p:sldId id="275" r:id="rId13"/>
    <p:sldId id="308" r:id="rId14"/>
    <p:sldId id="278" r:id="rId15"/>
    <p:sldId id="304" r:id="rId16"/>
    <p:sldId id="279" r:id="rId17"/>
    <p:sldId id="310" r:id="rId18"/>
    <p:sldId id="284" r:id="rId19"/>
    <p:sldId id="286" r:id="rId20"/>
    <p:sldId id="287" r:id="rId21"/>
    <p:sldId id="305" r:id="rId22"/>
    <p:sldId id="306" r:id="rId23"/>
    <p:sldId id="290" r:id="rId24"/>
    <p:sldId id="311" r:id="rId25"/>
    <p:sldId id="30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09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 ?><Relationships xmlns="http://schemas.openxmlformats.org/package/2006/relationships"><Relationship Id="rId3" Target="../media/image10.jpeg" Type="http://schemas.openxmlformats.org/officeDocument/2006/relationships/image"/><Relationship Id="rId2" Target="../media/image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&#1055;&#1086;&#1088;&#1090;&#1092;&#1086;&#1083;&#1080;&#1086;%20&#1058;&#1072;&#1074;&#1083;&#1077;&#1077;&#1074;&#1072;.pptx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&#1055;&#1086;&#1088;&#1090;&#1092;&#1086;&#1083;&#1080;&#1086;%20&#1058;&#1072;&#1074;&#1083;&#1077;&#1077;&#1074;&#1072;.pptx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&#1084;&#1086;&#1103;%20&#1072;&#1090;&#1090;&#1077;&#1089;&#1090;&#1072;&#1094;&#1080;&#1103;%202022%20&#1075;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63327" y="1772816"/>
            <a:ext cx="5688632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ru-RU" altLang="ru-RU" sz="2400" b="1" i="1" kern="0" dirty="0">
              <a:ln w="50800"/>
              <a:solidFill>
                <a:schemeClr val="bg1">
                  <a:shade val="50000"/>
                </a:schemeClr>
              </a:solidFill>
              <a:latin typeface="Times New Roman" pitchFamily="18" charset="0"/>
              <a:ea typeface="MS Gothic"/>
              <a:cs typeface="Times New Roman" pitchFamily="18" charset="0"/>
            </a:endParaRPr>
          </a:p>
          <a:p>
            <a:pPr algn="ctr"/>
            <a:r>
              <a:rPr lang="ru-RU" sz="2400" b="1" dirty="0" err="1" smtClean="0">
                <a:ln w="5080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Тавлеевой</a:t>
            </a:r>
            <a:r>
              <a:rPr lang="ru-RU" sz="2400" b="1" dirty="0" smtClean="0">
                <a:ln w="5080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b="1" dirty="0" smtClean="0">
                <a:ln w="5080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Светланы Александровны</a:t>
            </a:r>
            <a:endParaRPr lang="ru-RU" sz="2400" b="1" dirty="0">
              <a:ln w="50800"/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n w="50800"/>
              <a:solidFill>
                <a:schemeClr val="bg1">
                  <a:shade val="50000"/>
                </a:schemeClr>
              </a:solidFill>
              <a:latin typeface="Times New Roman" pitchFamily="18" charset="0"/>
            </a:endParaRPr>
          </a:p>
          <a:p>
            <a:pPr algn="ctr"/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</a:rPr>
              <a:t>воспитателя</a:t>
            </a:r>
          </a:p>
          <a:p>
            <a:pPr algn="ctr"/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</a:rPr>
              <a:t>МБДОУ «Детский сад «Звёздочка»</a:t>
            </a:r>
          </a:p>
          <a:p>
            <a:pPr algn="ctr"/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</a:rPr>
              <a:t>ОП Детский </a:t>
            </a: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</a:rPr>
              <a:t>сад «Красная Шапочка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</a:rPr>
              <a:t>»</a:t>
            </a:r>
          </a:p>
          <a:p>
            <a:pPr algn="ctr"/>
            <a:endParaRPr lang="ru-RU" sz="2400" b="1" dirty="0" smtClean="0">
              <a:ln w="50800"/>
              <a:solidFill>
                <a:schemeClr val="bg1">
                  <a:shade val="50000"/>
                </a:schemeClr>
              </a:solidFill>
              <a:latin typeface="Times New Roman" pitchFamily="18" charset="0"/>
            </a:endParaRPr>
          </a:p>
          <a:p>
            <a:pPr algn="ctr"/>
            <a:endParaRPr lang="ru-RU" sz="2400" b="1" dirty="0">
              <a:ln w="50800"/>
              <a:solidFill>
                <a:schemeClr val="bg1">
                  <a:shade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081857"/>
            <a:ext cx="5688632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altLang="ru-RU" sz="4000" b="1" kern="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MS Gothic"/>
                <a:cs typeface="Times New Roman" pitchFamily="18" charset="0"/>
              </a:rPr>
              <a:t>ПОРТФОЛИО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050" name="Picture 2" descr="C:\Users\Света\Desktop\Тавлеева\0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628800"/>
            <a:ext cx="2907578" cy="41122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7106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EGOR\Desktop\ДЕТИ П.Б.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404665"/>
            <a:ext cx="3897313" cy="5544616"/>
          </a:xfrm>
          <a:prstGeom prst="rect">
            <a:avLst/>
          </a:prstGeom>
          <a:noFill/>
        </p:spPr>
      </p:pic>
      <p:pic>
        <p:nvPicPr>
          <p:cNvPr id="1030" name="Picture 6" descr="C:\Users\EGOR\Desktop\Р.З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4664"/>
            <a:ext cx="3816424" cy="55446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3175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16632"/>
            <a:ext cx="8388424" cy="20882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alt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Выступления </a:t>
            </a:r>
            <a:r>
              <a:rPr lang="ru-RU" alt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заседаниях методических советов, научно-практических конференциях, педагогических чтениях, семинарах, секциях, форумах, радиопередачах (очно</a:t>
            </a:r>
            <a:r>
              <a:rPr lang="ru-RU" alt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alt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alt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:\моя аттестация 2022 г испр\грамоты и справки сканы\MDS008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4248472" cy="4824536"/>
          </a:xfrm>
          <a:prstGeom prst="rect">
            <a:avLst/>
          </a:prstGeom>
          <a:noFill/>
        </p:spPr>
      </p:pic>
      <p:pic>
        <p:nvPicPr>
          <p:cNvPr id="1027" name="Picture 3" descr="H:\моя аттестация 2022 г испр\грамоты и справки сканы\MDS008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268759"/>
            <a:ext cx="4176464" cy="48245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77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79512" y="44624"/>
            <a:ext cx="8712968" cy="1041296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ClrTx/>
              <a:buSzTx/>
              <a:buNone/>
              <a:defRPr/>
            </a:pPr>
            <a:r>
              <a:rPr lang="ru-RU" sz="3200" b="1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Проведение </a:t>
            </a:r>
            <a:r>
              <a:rPr lang="ru-RU" sz="32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открытых занятий, мастер-классов, </a:t>
            </a:r>
            <a:r>
              <a:rPr lang="ru-RU" sz="3200" b="1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мероприятий</a:t>
            </a:r>
            <a:endParaRPr lang="ru-RU" sz="3200" b="1" kern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Света\Desktop\Сканировать1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052736"/>
            <a:ext cx="3938218" cy="55699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8745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:\Новая папка сканы\MDS008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4128995" cy="5745733"/>
          </a:xfrm>
          <a:prstGeom prst="rect">
            <a:avLst/>
          </a:prstGeom>
          <a:noFill/>
        </p:spPr>
      </p:pic>
      <p:pic>
        <p:nvPicPr>
          <p:cNvPr id="7171" name="Picture 3" descr="H:\Новая папка сканы\MDS008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04664"/>
            <a:ext cx="4176464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260648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Общественно-педагогическая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активность педагога: участие в комиссиях, педагогических сообществах, в жюри конкурсах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" name="Picture 2" descr="C:\Users\EGOR\Desktop\моя аттестация 2022 г испр\грамоты и справки сканы\MDS008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899401"/>
            <a:ext cx="3454717" cy="4747188"/>
          </a:xfrm>
          <a:prstGeom prst="rect">
            <a:avLst/>
          </a:prstGeom>
          <a:noFill/>
        </p:spPr>
      </p:pic>
      <p:pic>
        <p:nvPicPr>
          <p:cNvPr id="6" name="Picture 2" descr="H:\Новая папка сканы\Сканировать1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965568"/>
            <a:ext cx="3672408" cy="47676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3942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EGOR\Desktop\моя аттестация 2022 г испр\грамоты и справки сканы\MDS008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1"/>
            <a:ext cx="3971876" cy="4896544"/>
          </a:xfrm>
          <a:prstGeom prst="rect">
            <a:avLst/>
          </a:prstGeom>
          <a:noFill/>
        </p:spPr>
      </p:pic>
      <p:pic>
        <p:nvPicPr>
          <p:cNvPr id="4099" name="Picture 3" descr="C:\Users\EGOR\Desktop\моя аттестация 2022 г испр\грамоты и справки сканы\MDS008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908720"/>
            <a:ext cx="3886200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39552" y="260648"/>
            <a:ext cx="8136904" cy="6369888"/>
          </a:xfrm>
        </p:spPr>
        <p:txBody>
          <a:bodyPr>
            <a:normAutofit/>
          </a:bodyPr>
          <a:lstStyle/>
          <a:p>
            <a:pPr marL="45720" indent="0" algn="ctr"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Позитивные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результаты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работы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воспитанниками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:\Новая папка сканы\MDS008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764704"/>
            <a:ext cx="3476061" cy="4968552"/>
          </a:xfrm>
          <a:prstGeom prst="rect">
            <a:avLst/>
          </a:prstGeom>
          <a:noFill/>
        </p:spPr>
      </p:pic>
      <p:pic>
        <p:nvPicPr>
          <p:cNvPr id="5" name="Picture 3" descr="H:\Новая папка сканы\MDS008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692696"/>
            <a:ext cx="3454152" cy="50405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1334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GOR\Desktop\Тавлеев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476250"/>
            <a:ext cx="4608512" cy="51849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916832"/>
            <a:ext cx="3672408" cy="2304256"/>
          </a:xfrm>
        </p:spPr>
        <p:txBody>
          <a:bodyPr>
            <a:normAutofit/>
          </a:bodyPr>
          <a:lstStyle/>
          <a:p>
            <a:pPr marL="45720" indent="0" algn="ctr">
              <a:buNone/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Качество 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взаимодействия с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родителями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EGOR\Desktop\моя аттестация 2022 г испр\грамоты и справки сканы\MDS008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404664"/>
            <a:ext cx="4534272" cy="59766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6095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23528" y="1988840"/>
            <a:ext cx="3672408" cy="34747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altLang="ru-RU" sz="3200" b="1" dirty="0" smtClean="0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  <a:t> Работа </a:t>
            </a:r>
            <a:r>
              <a:rPr lang="ru-RU" altLang="ru-RU" sz="3200" b="1" dirty="0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  <a:t>с детьми  </a:t>
            </a:r>
            <a:endParaRPr lang="ru-RU" altLang="ru-RU" sz="3200" b="1" dirty="0" smtClean="0">
              <a:solidFill>
                <a:srgbClr val="C00000"/>
              </a:solidFill>
              <a:latin typeface="Times New Roman" pitchFamily="16" charset="0"/>
              <a:cs typeface="Times New Roman" pitchFamily="16" charset="0"/>
            </a:endParaRPr>
          </a:p>
          <a:p>
            <a:pPr marL="45720" indent="0" algn="ctr">
              <a:buNone/>
            </a:pPr>
            <a:r>
              <a:rPr lang="ru-RU" altLang="ru-RU" sz="3200" b="1" dirty="0" smtClean="0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  <a:t>из </a:t>
            </a:r>
            <a:r>
              <a:rPr lang="ru-RU" altLang="ru-RU" sz="3200" b="1" dirty="0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  <a:t>социально неблагополучных </a:t>
            </a:r>
            <a:r>
              <a:rPr lang="ru-RU" altLang="ru-RU" sz="3200" b="1" dirty="0" smtClean="0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  <a:t>семей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6146" name="Picture 2" descr="C:\Users\EGOR\Desktop\моя аттестация 2022 г испр\грамоты и справки сканы\MDS008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32656"/>
            <a:ext cx="4390256" cy="59046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1570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1106735"/>
            <a:ext cx="78488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buFont typeface="Courier New" panose="02070309020205020404" pitchFamily="49" charset="0"/>
              <a:buChar char="o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b="1" u="sng" dirty="0">
                <a:solidFill>
                  <a:srgbClr val="002060"/>
                </a:solidFill>
                <a:latin typeface="Times New Roman" pitchFamily="18" charset="0"/>
              </a:rPr>
              <a:t>Дата рождения</a:t>
            </a:r>
            <a:r>
              <a:rPr lang="ru-RU" altLang="ru-RU" sz="2000" b="1" u="sng" dirty="0" smtClean="0">
                <a:solidFill>
                  <a:srgbClr val="002060"/>
                </a:solidFill>
                <a:latin typeface="Times New Roman" pitchFamily="18" charset="0"/>
              </a:rPr>
              <a:t>: 03.04.1976 г.</a:t>
            </a:r>
            <a:endParaRPr lang="ru-RU" altLang="ru-RU" sz="2000" dirty="0">
              <a:solidFill>
                <a:srgbClr val="00206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b="1" u="sng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</a:p>
          <a:p>
            <a:pPr marL="342900" indent="-342900">
              <a:lnSpc>
                <a:spcPct val="80000"/>
              </a:lnSpc>
              <a:buFont typeface="Courier New" panose="02070309020205020404" pitchFamily="49" charset="0"/>
              <a:buChar char="o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b="1" u="sng" dirty="0">
                <a:solidFill>
                  <a:srgbClr val="002060"/>
                </a:solidFill>
                <a:latin typeface="Times New Roman" pitchFamily="18" charset="0"/>
              </a:rPr>
              <a:t>Профессиональное </a:t>
            </a:r>
            <a:r>
              <a:rPr lang="ru-RU" altLang="ru-RU" sz="2000" b="1" u="sng" dirty="0" err="1" smtClean="0">
                <a:solidFill>
                  <a:srgbClr val="002060"/>
                </a:solidFill>
                <a:latin typeface="Times New Roman" pitchFamily="18" charset="0"/>
              </a:rPr>
              <a:t>образование:Зубово</a:t>
            </a:r>
            <a:r>
              <a:rPr lang="ru-RU" altLang="ru-RU" sz="2000" b="1" u="sng" dirty="0" smtClean="0">
                <a:solidFill>
                  <a:srgbClr val="002060"/>
                </a:solidFill>
                <a:latin typeface="Times New Roman" pitchFamily="18" charset="0"/>
              </a:rPr>
              <a:t> – Полянский педагогический колледж 1996 г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</a:rPr>
              <a:t>.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</a:rPr>
              <a:t>Квалификация по диплому: преподавание в начальных классах.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</a:rPr>
              <a:t>Специальность: учитель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</a:rPr>
              <a:t>начальных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</a:rPr>
              <a:t>классов с правом преподавания иностранного языка</a:t>
            </a:r>
            <a:r>
              <a:rPr lang="ru-RU" altLang="ru-RU" sz="2000" b="1" u="sng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</a:p>
          <a:p>
            <a:pPr marL="342900" indent="-342900">
              <a:lnSpc>
                <a:spcPct val="80000"/>
              </a:lnSpc>
              <a:buFont typeface="Courier New" panose="02070309020205020404" pitchFamily="49" charset="0"/>
              <a:buChar char="o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b="1" u="sng" dirty="0" smtClean="0">
                <a:solidFill>
                  <a:srgbClr val="002060"/>
                </a:solidFill>
                <a:latin typeface="Times New Roman" pitchFamily="18" charset="0"/>
              </a:rPr>
              <a:t>№ </a:t>
            </a:r>
            <a:r>
              <a:rPr lang="ru-RU" altLang="ru-RU" sz="2000" b="1" u="sng" dirty="0">
                <a:solidFill>
                  <a:srgbClr val="002060"/>
                </a:solidFill>
                <a:latin typeface="Times New Roman" pitchFamily="18" charset="0"/>
              </a:rPr>
              <a:t>диплома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: 684810</a:t>
            </a:r>
            <a:endParaRPr lang="ru-RU" altLang="ru-RU" sz="2000" b="1" u="sng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marL="342900" indent="-342900">
              <a:lnSpc>
                <a:spcPct val="80000"/>
              </a:lnSpc>
              <a:buFont typeface="Courier New" panose="02070309020205020404" pitchFamily="49" charset="0"/>
              <a:buChar char="o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b="1" u="sng" dirty="0" smtClean="0">
                <a:solidFill>
                  <a:srgbClr val="002060"/>
                </a:solidFill>
                <a:latin typeface="Times New Roman" pitchFamily="18" charset="0"/>
              </a:rPr>
              <a:t>Дата </a:t>
            </a:r>
            <a:r>
              <a:rPr lang="ru-RU" altLang="ru-RU" sz="2000" b="1" u="sng" dirty="0">
                <a:solidFill>
                  <a:srgbClr val="002060"/>
                </a:solidFill>
                <a:latin typeface="Times New Roman" pitchFamily="18" charset="0"/>
              </a:rPr>
              <a:t>выдачи</a:t>
            </a:r>
            <a:r>
              <a:rPr lang="ru-RU" altLang="ru-RU" sz="2000" b="1" u="sng" dirty="0" smtClean="0">
                <a:solidFill>
                  <a:srgbClr val="002060"/>
                </a:solidFill>
                <a:latin typeface="Times New Roman" pitchFamily="18" charset="0"/>
              </a:rPr>
              <a:t>: 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29.06.1996 г</a:t>
            </a:r>
            <a:endParaRPr lang="ru-RU" altLang="ru-RU" sz="2000" b="1" u="sng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marL="342900" indent="-342900">
              <a:lnSpc>
                <a:spcPct val="80000"/>
              </a:lnSpc>
              <a:buFont typeface="Courier New" panose="02070309020205020404" pitchFamily="49" charset="0"/>
              <a:buChar char="o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b="1" u="sng" dirty="0" smtClean="0">
                <a:solidFill>
                  <a:srgbClr val="002060"/>
                </a:solidFill>
                <a:latin typeface="Times New Roman" pitchFamily="18" charset="0"/>
              </a:rPr>
              <a:t>Стаж </a:t>
            </a:r>
            <a:r>
              <a:rPr lang="ru-RU" altLang="ru-RU" sz="2000" b="1" u="sng" dirty="0">
                <a:solidFill>
                  <a:srgbClr val="002060"/>
                </a:solidFill>
                <a:latin typeface="Times New Roman" pitchFamily="18" charset="0"/>
              </a:rPr>
              <a:t>педагогической работы (</a:t>
            </a:r>
            <a:r>
              <a:rPr lang="ru-RU" altLang="ru-RU" sz="2000" b="1" u="sng" dirty="0" smtClean="0">
                <a:solidFill>
                  <a:srgbClr val="002060"/>
                </a:solidFill>
                <a:latin typeface="Times New Roman" pitchFamily="18" charset="0"/>
              </a:rPr>
              <a:t>по специальности</a:t>
            </a:r>
            <a:r>
              <a:rPr lang="ru-RU" altLang="ru-RU" sz="2000" b="1" u="sng" dirty="0">
                <a:solidFill>
                  <a:srgbClr val="002060"/>
                </a:solidFill>
                <a:latin typeface="Times New Roman" pitchFamily="18" charset="0"/>
              </a:rPr>
              <a:t>): 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26 лет                    </a:t>
            </a:r>
            <a:endParaRPr lang="ru-RU" altLang="ru-RU" sz="2000" b="1" dirty="0">
              <a:solidFill>
                <a:srgbClr val="002060"/>
              </a:solidFill>
              <a:latin typeface="Times New Roman" pitchFamily="18" charset="0"/>
            </a:endParaRPr>
          </a:p>
          <a:p>
            <a:pPr marL="342900" indent="-342900">
              <a:lnSpc>
                <a:spcPct val="80000"/>
              </a:lnSpc>
              <a:buFont typeface="Courier New" panose="02070309020205020404" pitchFamily="49" charset="0"/>
              <a:buChar char="o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2000" b="1" u="sng" dirty="0">
              <a:solidFill>
                <a:srgbClr val="002060"/>
              </a:solidFill>
              <a:latin typeface="Times New Roman" pitchFamily="18" charset="0"/>
            </a:endParaRPr>
          </a:p>
          <a:p>
            <a:pPr marL="342900" indent="-342900">
              <a:lnSpc>
                <a:spcPct val="80000"/>
              </a:lnSpc>
              <a:buFont typeface="Courier New" panose="02070309020205020404" pitchFamily="49" charset="0"/>
              <a:buChar char="o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b="1" u="sng" dirty="0" smtClean="0">
                <a:solidFill>
                  <a:srgbClr val="002060"/>
                </a:solidFill>
                <a:latin typeface="Times New Roman" pitchFamily="18" charset="0"/>
              </a:rPr>
              <a:t>Общий </a:t>
            </a:r>
            <a:r>
              <a:rPr lang="ru-RU" altLang="ru-RU" sz="2000" b="1" u="sng" dirty="0">
                <a:solidFill>
                  <a:srgbClr val="002060"/>
                </a:solidFill>
                <a:latin typeface="Times New Roman" pitchFamily="18" charset="0"/>
              </a:rPr>
              <a:t>трудовой стаж: </a:t>
            </a:r>
            <a:r>
              <a:rPr lang="ru-RU" altLang="ru-RU" sz="2000" b="1" u="sng" dirty="0" smtClean="0">
                <a:solidFill>
                  <a:srgbClr val="002060"/>
                </a:solidFill>
                <a:latin typeface="Times New Roman" pitchFamily="18" charset="0"/>
              </a:rPr>
              <a:t>2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6 лет</a:t>
            </a:r>
            <a:endParaRPr lang="ru-RU" altLang="ru-RU" sz="2000" dirty="0">
              <a:solidFill>
                <a:srgbClr val="002060"/>
              </a:solidFill>
              <a:latin typeface="Times New Roman" pitchFamily="18" charset="0"/>
            </a:endParaRPr>
          </a:p>
          <a:p>
            <a:pPr marL="342900" indent="-342900">
              <a:lnSpc>
                <a:spcPct val="80000"/>
              </a:lnSpc>
              <a:buFont typeface="Courier New" panose="02070309020205020404" pitchFamily="49" charset="0"/>
              <a:buChar char="o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b="1" u="sng" dirty="0">
                <a:solidFill>
                  <a:srgbClr val="002060"/>
                </a:solidFill>
                <a:latin typeface="Times New Roman" pitchFamily="18" charset="0"/>
              </a:rPr>
              <a:t>Наличие квалификационной категории: 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первая квалификационная  категория.</a:t>
            </a:r>
            <a:endParaRPr lang="ru-RU" altLang="ru-RU" sz="2000" dirty="0">
              <a:solidFill>
                <a:srgbClr val="002060"/>
              </a:solidFill>
              <a:latin typeface="Times New Roman" pitchFamily="18" charset="0"/>
            </a:endParaRPr>
          </a:p>
          <a:p>
            <a:pPr marL="342900" indent="-342900">
              <a:lnSpc>
                <a:spcPct val="80000"/>
              </a:lnSpc>
              <a:buFont typeface="Courier New" panose="02070309020205020404" pitchFamily="49" charset="0"/>
              <a:buChar char="o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b="1" u="sng" dirty="0">
                <a:solidFill>
                  <a:srgbClr val="002060"/>
                </a:solidFill>
                <a:latin typeface="Times New Roman" pitchFamily="18" charset="0"/>
              </a:rPr>
              <a:t>Дата последней аттестации: 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21.12.2017 </a:t>
            </a: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</a:rPr>
              <a:t>г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.</a:t>
            </a:r>
          </a:p>
          <a:p>
            <a:pPr marL="342900" indent="-342900">
              <a:lnSpc>
                <a:spcPct val="80000"/>
              </a:lnSpc>
              <a:buFont typeface="Courier New" panose="02070309020205020404" pitchFamily="49" charset="0"/>
              <a:buChar char="o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b="1" u="sng" dirty="0" smtClean="0">
                <a:solidFill>
                  <a:srgbClr val="002060"/>
                </a:solidFill>
                <a:latin typeface="Times New Roman" pitchFamily="18" charset="0"/>
              </a:rPr>
              <a:t>Прохождение курсов повышения квалификации 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– март 2021г.</a:t>
            </a:r>
            <a:endParaRPr lang="ru-RU" altLang="ru-RU" sz="20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1187624" y="192547"/>
            <a:ext cx="6984776" cy="91418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sz="3200" b="1" dirty="0" smtClean="0">
                <a:solidFill>
                  <a:srgbClr val="FF0000"/>
                </a:solidFill>
              </a:rPr>
              <a:t>Общие сведения: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834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260648"/>
            <a:ext cx="7416824" cy="9692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altLang="ru-RU" sz="3200" b="1" dirty="0" smtClean="0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  <a:t> Участие </a:t>
            </a:r>
            <a:r>
              <a:rPr lang="ru-RU" altLang="ru-RU" sz="3200" b="1" dirty="0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  <a:t>педагога </a:t>
            </a:r>
            <a:r>
              <a:rPr lang="ru-RU" altLang="ru-RU" sz="3200" b="1" dirty="0" smtClean="0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  <a:t>в профессиональных конкурсах</a:t>
            </a:r>
            <a:endParaRPr lang="ru-RU" sz="3200" dirty="0">
              <a:solidFill>
                <a:srgbClr val="C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50599286"/>
              </p:ext>
            </p:extLst>
          </p:nvPr>
        </p:nvGraphicFramePr>
        <p:xfrm>
          <a:off x="251520" y="1681296"/>
          <a:ext cx="8640960" cy="29043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6584"/>
                <a:gridCol w="2304256"/>
                <a:gridCol w="1080120"/>
              </a:tblGrid>
              <a:tr h="3600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Наименование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конкурса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Результат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участия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Дата 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9351"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Конкурсы сети Интернет</a:t>
                      </a:r>
                      <a:endParaRPr lang="ru-RU" sz="16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12834">
                <a:tc>
                  <a:txBody>
                    <a:bodyPr/>
                    <a:lstStyle/>
                    <a:p>
                      <a:pPr marL="2012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Финалист</a:t>
                      </a:r>
                      <a:r>
                        <a:rPr lang="ru-RU" sz="13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(очного)тура Международного педагогического конкурса «</a:t>
                      </a:r>
                      <a:r>
                        <a:rPr lang="ru-RU" sz="1300" baseline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Свободное образование»</a:t>
                      </a:r>
                      <a:endParaRPr lang="ru-RU" sz="1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место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2019 г</a:t>
                      </a:r>
                      <a:endParaRPr lang="ru-RU" sz="1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24552"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 «Муниципальный уровень</a:t>
                      </a:r>
                      <a:endParaRPr lang="ru-RU" sz="16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12834">
                <a:tc>
                  <a:txBody>
                    <a:bodyPr/>
                    <a:lstStyle/>
                    <a:p>
                      <a:pPr marL="2012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Конкурс « Воспитатель года - 2021»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финалист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2021 г</a:t>
                      </a:r>
                      <a:endParaRPr lang="ru-RU" sz="1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07783"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Республиканский уровень</a:t>
                      </a:r>
                      <a:endParaRPr lang="ru-RU" sz="16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12834">
                <a:tc>
                  <a:txBody>
                    <a:bodyPr/>
                    <a:lstStyle/>
                    <a:p>
                      <a:pPr marL="2012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Республиканский конкурс учебно-методических разработок «Родной язык – душа мордовского народа»</a:t>
                      </a:r>
                      <a:endParaRPr lang="ru-RU" sz="1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участник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2019 г</a:t>
                      </a:r>
                      <a:endParaRPr lang="ru-RU" sz="1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2624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EGOR\Desktop\моя аттестация 2022 г испр\грамоты и справки сканы\MDS008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332656"/>
            <a:ext cx="3888432" cy="5891212"/>
          </a:xfrm>
          <a:prstGeom prst="rect">
            <a:avLst/>
          </a:prstGeom>
          <a:noFill/>
        </p:spPr>
      </p:pic>
      <p:pic>
        <p:nvPicPr>
          <p:cNvPr id="1026" name="Picture 2" descr="C:\Users\Света\Desktop\Тавлеева\Та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1819" y="404664"/>
            <a:ext cx="4238620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Новая папка сканы\MDS008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5460" y="836712"/>
            <a:ext cx="4077597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99592" y="260648"/>
            <a:ext cx="7704856" cy="588980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Награды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поощрения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7170" name="Picture 2" descr="C:\Users\EGOR\Desktop\моя аттестация 2022 г испр\грамоты и справки сканы\MDS008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62542"/>
            <a:ext cx="3528392" cy="4542721"/>
          </a:xfrm>
          <a:prstGeom prst="rect">
            <a:avLst/>
          </a:prstGeom>
          <a:noFill/>
        </p:spPr>
      </p:pic>
      <p:pic>
        <p:nvPicPr>
          <p:cNvPr id="1026" name="Picture 2" descr="C:\Users\Света\Desktop\Тавлеева\фото Тавлеева\MDS006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268760"/>
            <a:ext cx="3395330" cy="45217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301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GOR\Desktop\моя аттестация 2022 г испр\грамоты и справки сканы\MDS008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476672"/>
            <a:ext cx="4248472" cy="55304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4294967295"/>
          </p:nvPr>
        </p:nvSpPr>
        <p:spPr>
          <a:xfrm>
            <a:off x="0" y="1481138"/>
            <a:ext cx="8229600" cy="4525962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pres?slideindex=1&amp;slidetitle="/>
            </a:endParaRP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pres?slideindex=1&amp;slidetitle="/>
            </a:endParaRP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pres?slideindex=1&amp;slidetitle="/>
            </a:endParaRP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pres?slideindex=1&amp;slidetitle="/>
            </a:endParaRPr>
          </a:p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pres?slideindex=1&amp;slidetitle="/>
              </a:rPr>
              <a:t>https://dskrasntor.schoolrm.ru/sveden/employees/44058/401320/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Дополнительная информация о воспитателе размещена на официальном сайте МБДОУ «Детский сад «Звёздочка»  ОП Детский сад «Красная Шапочка»: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187624" y="260648"/>
            <a:ext cx="7066787" cy="179316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Передовой </a:t>
            </a:r>
            <a:b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опыт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83568" y="2708920"/>
            <a:ext cx="7848872" cy="2232248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Экологическое воспитание дошкольников по средствам дидактических игр»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Ссылка размещения опыта: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pres?slideindex=1&amp;slidetitle="/>
              </a:rPr>
              <a:t>https://dskrasntor.schoolrm.ru/sveden/employees/44058/401320/</a:t>
            </a: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305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620687"/>
            <a:ext cx="806489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dirty="0">
              <a:solidFill>
                <a:schemeClr val="accent3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Участие в инновационной (экспериментальной) деятельности </a:t>
            </a:r>
            <a:b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уровень образовательной организации</a:t>
            </a:r>
          </a:p>
        </p:txBody>
      </p:sp>
      <p:pic>
        <p:nvPicPr>
          <p:cNvPr id="8" name="Picture 2" descr="H:\Новая папка сканы\Сканировать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3377477" cy="4525962"/>
          </a:xfrm>
          <a:prstGeom prst="rect">
            <a:avLst/>
          </a:prstGeom>
          <a:noFill/>
        </p:spPr>
      </p:pic>
      <p:pic>
        <p:nvPicPr>
          <p:cNvPr id="9" name="Picture 3" descr="H:\Новая папка сканы\Сканировать1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196752"/>
            <a:ext cx="3225358" cy="43816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4431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:\Новая папка сканы\MDS008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620688"/>
            <a:ext cx="3792689" cy="5211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11760" y="116632"/>
            <a:ext cx="46805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Наставничество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EGOR\Desktop\моя аттестация 2022 г испр\грамоты и справки сканы\MDS008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908720"/>
            <a:ext cx="4032448" cy="5256584"/>
          </a:xfrm>
          <a:prstGeom prst="rect">
            <a:avLst/>
          </a:prstGeom>
          <a:noFill/>
        </p:spPr>
      </p:pic>
      <p:pic>
        <p:nvPicPr>
          <p:cNvPr id="2" name="Picture 2" descr="C:\Users\EGOR\Desktop\моя аттестация 2022 г испр\грамоты и справки сканы\MDS008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908720"/>
            <a:ext cx="3888432" cy="52565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946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95736" y="467961"/>
            <a:ext cx="43871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200" b="1" dirty="0" smtClean="0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  <a:t> Наличие </a:t>
            </a:r>
            <a:r>
              <a:rPr lang="ru-RU" altLang="ru-RU" sz="3200" b="1" dirty="0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  <a:t>публикаций</a:t>
            </a:r>
            <a:endParaRPr lang="ru-RU" sz="3200" b="1" dirty="0">
              <a:solidFill>
                <a:srgbClr val="C0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21599100"/>
              </p:ext>
            </p:extLst>
          </p:nvPr>
        </p:nvGraphicFramePr>
        <p:xfrm>
          <a:off x="467544" y="1640977"/>
          <a:ext cx="8424936" cy="32943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4729"/>
                <a:gridCol w="2831331"/>
                <a:gridCol w="2278876"/>
              </a:tblGrid>
              <a:tr h="3173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ема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публикации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Место публикации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Подтверждение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9401"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На сайтах сети Интернет</a:t>
                      </a:r>
                      <a:endParaRPr lang="ru-RU" sz="16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1195">
                <a:tc>
                  <a:txBody>
                    <a:bodyPr/>
                    <a:lstStyle/>
                    <a:p>
                      <a:pPr marL="75565" algn="l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Статья «Экологическое воспитание»</a:t>
                      </a:r>
                      <a:endParaRPr lang="ru-RU" sz="13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760" algn="l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Электронный сетевой журнал «Педагогический компас» международный интернет проект  «РОСОБР»</a:t>
                      </a:r>
                      <a:endParaRPr lang="ru-RU" sz="13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Сертификат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9401"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Республиканский уровень</a:t>
                      </a:r>
                      <a:endParaRPr lang="ru-RU" sz="16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3297">
                <a:tc>
                  <a:txBody>
                    <a:bodyPr/>
                    <a:lstStyle/>
                    <a:p>
                      <a:pPr marL="75565" algn="l"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76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5565" algn="ctr"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9401"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Российский уровень</a:t>
                      </a:r>
                      <a:endParaRPr lang="ru-RU" sz="16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30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3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3600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GOR\Desktop\моя аттестация 2022 г испр\грамоты и справки сканы\MDS008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476672"/>
            <a:ext cx="4608512" cy="5400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95736" y="5733256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Ссылка размещения публикации: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https://www.rosobr.su/vipuskipk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442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332656"/>
            <a:ext cx="8100392" cy="132932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200" b="1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 Результаты участия воспитанников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07579399"/>
              </p:ext>
            </p:extLst>
          </p:nvPr>
        </p:nvGraphicFramePr>
        <p:xfrm>
          <a:off x="323528" y="1556792"/>
          <a:ext cx="8712969" cy="348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600"/>
                <a:gridCol w="2016224"/>
                <a:gridCol w="1296145"/>
              </a:tblGrid>
              <a:tr h="4673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Наименование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конкурса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Результат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участия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Дата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9316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Конкурсы сети интернет</a:t>
                      </a:r>
                      <a:endParaRPr lang="ru-RU" sz="1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5408">
                <a:tc>
                  <a:txBody>
                    <a:bodyPr/>
                    <a:lstStyle/>
                    <a:p>
                      <a:pPr marL="2012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36252">
                <a:tc>
                  <a:txBody>
                    <a:bodyPr/>
                    <a:lstStyle/>
                    <a:p>
                      <a:pPr marL="2012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9316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Муниципальный уровень</a:t>
                      </a:r>
                      <a:endParaRPr lang="ru-RU" sz="1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0612">
                <a:tc>
                  <a:txBody>
                    <a:bodyPr/>
                    <a:lstStyle/>
                    <a:p>
                      <a:pPr marL="2012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Районный фестиваль детского творчества «Пасхальный благовест»</a:t>
                      </a:r>
                    </a:p>
                    <a:p>
                      <a:pPr marL="2012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Районный фестиваль- конкурс «Рождественская звезда»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место</a:t>
                      </a:r>
                    </a:p>
                    <a:p>
                      <a:pPr algn="ctr"/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место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</a:t>
                      </a:r>
                    </a:p>
                    <a:p>
                      <a:pPr algn="ctr"/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7065">
                <a:tc gridSpan="3">
                  <a:txBody>
                    <a:bodyPr/>
                    <a:lstStyle/>
                    <a:p>
                      <a:pPr marL="2012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Республиканский уровень</a:t>
                      </a:r>
                      <a:endParaRPr lang="ru-RU" sz="14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5428">
                <a:tc>
                  <a:txBody>
                    <a:bodyPr/>
                    <a:lstStyle/>
                    <a:p>
                      <a:pPr marL="2012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8925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781</TotalTime>
  <Words>350</Words>
  <Application>Microsoft Office PowerPoint</Application>
  <PresentationFormat>Экран (4:3)</PresentationFormat>
  <Paragraphs>85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Открытая</vt:lpstr>
      <vt:lpstr>Слайд 1</vt:lpstr>
      <vt:lpstr>Слайд 2</vt:lpstr>
      <vt:lpstr>Передовой  педагогический опыт</vt:lpstr>
      <vt:lpstr> Участие в инновационной (экспериментальной) деятельности  уровень образовательной организации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                 Дополнительная информация о воспитателе размещена на официальном сайте МБДОУ «Детский сад «Звёздочка»  ОП Детский сад «Красная Шапочка»: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Света</cp:lastModifiedBy>
  <cp:revision>98</cp:revision>
  <dcterms:created xsi:type="dcterms:W3CDTF">2020-09-06T05:43:39Z</dcterms:created>
  <dcterms:modified xsi:type="dcterms:W3CDTF">2022-10-21T08:39:08Z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1231647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S10.0.0</vt:lpwstr>
  </property>
</Properties>
</file>