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4" r:id="rId9"/>
    <p:sldId id="323" r:id="rId10"/>
    <p:sldId id="316" r:id="rId11"/>
    <p:sldId id="269" r:id="rId12"/>
    <p:sldId id="306" r:id="rId13"/>
    <p:sldId id="270" r:id="rId14"/>
    <p:sldId id="307" r:id="rId15"/>
    <p:sldId id="271" r:id="rId16"/>
    <p:sldId id="308" r:id="rId17"/>
    <p:sldId id="312" r:id="rId18"/>
    <p:sldId id="275" r:id="rId19"/>
    <p:sldId id="276" r:id="rId20"/>
    <p:sldId id="279" r:id="rId21"/>
    <p:sldId id="280" r:id="rId22"/>
    <p:sldId id="284" r:id="rId23"/>
    <p:sldId id="286" r:id="rId24"/>
    <p:sldId id="287" r:id="rId25"/>
    <p:sldId id="322" r:id="rId26"/>
    <p:sldId id="290" r:id="rId27"/>
    <p:sldId id="321" r:id="rId28"/>
    <p:sldId id="320" r:id="rId29"/>
  </p:sldIdLst>
  <p:sldSz cx="9144000" cy="6858000" type="screen4x3"/>
  <p:notesSz cx="6858000" cy="9144000"/>
  <p:custDataLst>
    <p:tags r:id="rId3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" Type="http://schemas.openxmlformats.org/officeDocument/2006/relationships/slide" Target="slides/slide1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slide" Target="slides/slide21.xml" /><Relationship Id="rId23" Type="http://schemas.openxmlformats.org/officeDocument/2006/relationships/slide" Target="slides/slide22.xml" /><Relationship Id="rId24" Type="http://schemas.openxmlformats.org/officeDocument/2006/relationships/slide" Target="slides/slide23.xml" /><Relationship Id="rId25" Type="http://schemas.openxmlformats.org/officeDocument/2006/relationships/slide" Target="slides/slide24.xml" /><Relationship Id="rId26" Type="http://schemas.openxmlformats.org/officeDocument/2006/relationships/slide" Target="slides/slide25.xml" /><Relationship Id="rId27" Type="http://schemas.openxmlformats.org/officeDocument/2006/relationships/slide" Target="slides/slide26.xml" /><Relationship Id="rId28" Type="http://schemas.openxmlformats.org/officeDocument/2006/relationships/slide" Target="slides/slide27.xml" /><Relationship Id="rId29" Type="http://schemas.openxmlformats.org/officeDocument/2006/relationships/slide" Target="slides/slide28.xml" /><Relationship Id="rId3" Type="http://schemas.openxmlformats.org/officeDocument/2006/relationships/slide" Target="slides/slide2.xml" /><Relationship Id="rId30" Type="http://schemas.openxmlformats.org/officeDocument/2006/relationships/tags" Target="tags/tag1.xml" /><Relationship Id="rId31" Type="http://schemas.openxmlformats.org/officeDocument/2006/relationships/presProps" Target="presProps.xml" /><Relationship Id="rId32" Type="http://schemas.openxmlformats.org/officeDocument/2006/relationships/viewProps" Target="viewProps.xml" /><Relationship Id="rId33" Type="http://schemas.openxmlformats.org/officeDocument/2006/relationships/theme" Target="theme/theme1.xml" /><Relationship Id="rId34" Type="http://schemas.openxmlformats.org/officeDocument/2006/relationships/tableStyles" Target="tableStyles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/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/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/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/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/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/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image" Target="../media/image1.jpeg" /><Relationship Id="rId6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Полилиния 12"/>
          <p:cNvSpPr/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/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/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5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7" r:id="rId3"/>
    <p:sldLayoutId id="2147483849" r:id="rId4"/>
  </p:sldLayoutIdLst>
  <p:transition/>
  <p:timing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Tx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2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jpeg" /><Relationship Id="rId3" Type="http://schemas.openxmlformats.org/officeDocument/2006/relationships/image" Target="../media/image10.jpeg" /><Relationship Id="rId4" Type="http://schemas.openxmlformats.org/officeDocument/2006/relationships/image" Target="../media/image11.jpeg" /><Relationship Id="rId5" Type="http://schemas.openxmlformats.org/officeDocument/2006/relationships/image" Target="../media/image12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3.jpeg" /><Relationship Id="rId3" Type="http://schemas.openxmlformats.org/officeDocument/2006/relationships/image" Target="../media/image14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5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6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7.jpeg" /><Relationship Id="rId3" Type="http://schemas.openxmlformats.org/officeDocument/2006/relationships/image" Target="../media/image18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9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0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1.jpeg" /><Relationship Id="rId3" Type="http://schemas.openxmlformats.org/officeDocument/2006/relationships/image" Target="../media/image22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3.jpe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4.jpe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5.jpeg" /><Relationship Id="rId3" Type="http://schemas.openxmlformats.org/officeDocument/2006/relationships/image" Target="../media/image26.jpe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7.jpeg" /><Relationship Id="rId3" Type="http://schemas.openxmlformats.org/officeDocument/2006/relationships/image" Target="../media/image28.jpe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9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jpeg" /><Relationship Id="rId3" Type="http://schemas.openxmlformats.org/officeDocument/2006/relationships/image" Target="../media/image4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jpeg" /><Relationship Id="rId3" Type="http://schemas.openxmlformats.org/officeDocument/2006/relationships/image" Target="../media/image6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Прямоугольник 5"/>
          <p:cNvSpPr/>
          <p:nvPr/>
        </p:nvSpPr>
        <p:spPr>
          <a:xfrm>
            <a:off x="103508" y="1844824"/>
            <a:ext cx="5688632" cy="33547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ru-RU" altLang="ru-RU" sz="2400" b="1" i="1" kern="0">
              <a:ln w="50800"/>
              <a:solidFill>
                <a:schemeClr val="bg1">
                  <a:shade val="50000"/>
                </a:schemeClr>
              </a:solidFill>
              <a:latin typeface="Times New Roman" panose="02020603050405020304" pitchFamily="18" charset="0"/>
              <a:ea typeface="MS Gothic"/>
              <a:cs typeface="Times New Roman" panose="02020603050405020304" pitchFamily="18" charset="0"/>
            </a:endParaRPr>
          </a:p>
          <a:p>
            <a:pPr algn="ctr"/>
            <a:r>
              <a:rPr lang="ru-RU" altLang="ru-RU" sz="2800" b="1" kern="0" smtClean="0">
                <a:ln w="50800"/>
                <a:solidFill>
                  <a:schemeClr val="bg1"/>
                </a:solidFill>
                <a:latin typeface="Times New Roman" pitchFamily="18" charset="0"/>
                <a:ea typeface="MS Gothic"/>
                <a:cs typeface="Times New Roman" pitchFamily="18" charset="0"/>
              </a:rPr>
              <a:t>Вороновой Зинаиды Федоровны</a:t>
            </a:r>
            <a:endParaRPr lang="ru-RU" sz="2800" b="1">
              <a:ln w="50800"/>
              <a:solidFill>
                <a:schemeClr val="bg1"/>
              </a:solidFill>
            </a:endParaRPr>
          </a:p>
          <a:p>
            <a:pPr algn="ctr"/>
            <a:endParaRPr lang="ru-RU" sz="2800" b="1" smtClean="0">
              <a:ln w="50800"/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sz="2800" b="1" smtClean="0">
                <a:ln w="50800"/>
                <a:solidFill>
                  <a:schemeClr val="bg1"/>
                </a:solidFill>
                <a:latin typeface="Times New Roman" pitchFamily="18" charset="0"/>
              </a:rPr>
              <a:t>воспитателя</a:t>
            </a:r>
          </a:p>
          <a:p>
            <a:pPr algn="ctr"/>
            <a:r>
              <a:rPr lang="ru-RU" sz="2800" b="1" smtClean="0">
                <a:ln w="50800"/>
                <a:solidFill>
                  <a:schemeClr val="bg1"/>
                </a:solidFill>
                <a:latin typeface="Times New Roman" pitchFamily="18" charset="0"/>
              </a:rPr>
              <a:t>МБДОУ «Детский сад «Звёздочка»</a:t>
            </a:r>
          </a:p>
          <a:p>
            <a:pPr algn="ctr"/>
            <a:endParaRPr lang="ru-RU" sz="2400" b="1" smtClean="0">
              <a:ln w="50800"/>
              <a:solidFill>
                <a:schemeClr val="bg1">
                  <a:shade val="50000"/>
                </a:schemeClr>
              </a:solidFill>
              <a:latin typeface="Times New Roman" panose="02020603050405020304" pitchFamily="18" charset="0"/>
            </a:endParaRPr>
          </a:p>
          <a:p>
            <a:pPr algn="ctr"/>
            <a:endParaRPr lang="ru-RU" sz="2400" b="1">
              <a:ln w="50800"/>
              <a:solidFill>
                <a:schemeClr val="bg1">
                  <a:shade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9122" y="1035485"/>
            <a:ext cx="5688632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altLang="ru-RU" sz="4800" b="1" kern="0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MS Gothic"/>
                <a:cs typeface="Times New Roman" pitchFamily="18" charset="0"/>
              </a:rPr>
              <a:t>ПОРТФОЛИО</a:t>
            </a:r>
            <a:endParaRPr lang="ru-RU" sz="4800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2" y="692696"/>
            <a:ext cx="3400287" cy="4752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1064244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260648"/>
            <a:ext cx="4896544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67836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332656"/>
            <a:ext cx="2952328" cy="37444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36" y="355870"/>
            <a:ext cx="3131840" cy="374441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2776" y="3140968"/>
            <a:ext cx="2699957" cy="3600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0152" y="3222723"/>
            <a:ext cx="2758421" cy="343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756773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00" y="293457"/>
            <a:ext cx="4392488" cy="606518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325551"/>
            <a:ext cx="4258184" cy="594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919538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27584" y="1772816"/>
            <a:ext cx="7605464" cy="331236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altLang="ru-RU" sz="3600" b="1" smtClean="0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  <a:t>5. Наличие </a:t>
            </a:r>
            <a:r>
              <a:rPr lang="ru-RU" altLang="ru-RU" sz="3600" b="1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  <a:t>авторских программ, методических </a:t>
            </a:r>
            <a:r>
              <a:rPr lang="ru-RU" altLang="ru-RU" sz="3600" b="1" smtClean="0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  <a:t>пособий</a:t>
            </a:r>
            <a:br>
              <a:rPr lang="ru-RU" altLang="ru-RU" sz="3600" b="1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</a:br>
            <a:endParaRPr lang="ru-RU" sz="36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170866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332656"/>
            <a:ext cx="4536504" cy="6250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556919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916832"/>
            <a:ext cx="8388424" cy="208823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altLang="ru-RU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6. Выступления </a:t>
            </a:r>
            <a:r>
              <a:rPr lang="ru-RU" alt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заседаниях методических советов, научно-практических конференциях, педагогических чтениях, семинарах, секциях, форумах, радиопередачах (очно</a:t>
            </a:r>
            <a:r>
              <a:rPr lang="ru-RU" altLang="ru-RU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alt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28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altLang="ru-RU" sz="2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5827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7" y="188640"/>
            <a:ext cx="5544615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644899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04664"/>
            <a:ext cx="4176464" cy="597666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04664"/>
            <a:ext cx="4213381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192570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79512" y="44624"/>
            <a:ext cx="8712968" cy="1041296"/>
          </a:xfr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buClrTx/>
              <a:buSzTx/>
              <a:buNone/>
              <a:defRPr/>
            </a:pPr>
            <a:r>
              <a:rPr lang="ru-RU" sz="3200" b="1" kern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7. Проведение </a:t>
            </a:r>
            <a:r>
              <a:rPr lang="ru-RU" sz="3200" b="1" ker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открытых занятий, мастер-классов, </a:t>
            </a:r>
            <a:r>
              <a:rPr lang="ru-RU" sz="3200" b="1" kern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мероприятий</a:t>
            </a:r>
            <a:endParaRPr lang="ru-RU" sz="3200" b="1" ker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702" y="1110689"/>
            <a:ext cx="4842538" cy="566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458210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2"/>
          <p:cNvSpPr txBox="1"/>
          <p:nvPr/>
        </p:nvSpPr>
        <p:spPr>
          <a:xfrm>
            <a:off x="323528" y="2492895"/>
            <a:ext cx="33635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Уровень </a:t>
            </a:r>
          </a:p>
          <a:p>
            <a:pPr algn="ctr"/>
            <a: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дошкольной образовательной </a:t>
            </a:r>
          </a:p>
          <a:p>
            <a:pPr algn="ctr"/>
            <a: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организации</a:t>
            </a:r>
            <a:endParaRPr lang="ru-RU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20" y="191162"/>
            <a:ext cx="4974535" cy="645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199681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1106735"/>
            <a:ext cx="784887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buFont typeface="Courier New" panose="02070309020205020404" pitchFamily="49" charset="0"/>
              <a:buChar char="o"/>
              <a:tabLst>
                <a:tab pos="342900"/>
                <a:tab pos="447675"/>
                <a:tab pos="896938"/>
                <a:tab pos="1346200"/>
                <a:tab pos="1795463"/>
                <a:tab pos="2244725"/>
                <a:tab pos="2693988"/>
                <a:tab pos="3143250"/>
                <a:tab pos="3592513"/>
                <a:tab pos="4041775"/>
                <a:tab pos="4491038"/>
                <a:tab pos="4940300"/>
                <a:tab pos="5389563"/>
                <a:tab pos="5838825"/>
                <a:tab pos="6288088"/>
                <a:tab pos="6737350"/>
                <a:tab pos="7186613"/>
                <a:tab pos="7635875"/>
                <a:tab pos="8085138"/>
                <a:tab pos="8534400"/>
                <a:tab pos="8983663"/>
              </a:tabLst>
            </a:pPr>
            <a:r>
              <a:rPr lang="ru-RU" altLang="ru-RU" sz="2000" b="1" u="sng">
                <a:solidFill>
                  <a:srgbClr val="002060"/>
                </a:solidFill>
                <a:latin typeface="Times New Roman" pitchFamily="18" charset="0"/>
              </a:rPr>
              <a:t>Дата рождения</a:t>
            </a:r>
            <a:r>
              <a:rPr lang="ru-RU" altLang="ru-RU" sz="2000" b="1" u="sng" smtClean="0">
                <a:solidFill>
                  <a:srgbClr val="002060"/>
                </a:solidFill>
                <a:latin typeface="Times New Roman" pitchFamily="18" charset="0"/>
              </a:rPr>
              <a:t>: 06.01.1972 г.</a:t>
            </a:r>
            <a:endParaRPr lang="ru-RU" altLang="ru-RU" sz="200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  <a:tabLst>
                <a:tab pos="342900"/>
                <a:tab pos="447675"/>
                <a:tab pos="896938"/>
                <a:tab pos="1346200"/>
                <a:tab pos="1795463"/>
                <a:tab pos="2244725"/>
                <a:tab pos="2693988"/>
                <a:tab pos="3143250"/>
                <a:tab pos="3592513"/>
                <a:tab pos="4041775"/>
                <a:tab pos="4491038"/>
                <a:tab pos="4940300"/>
                <a:tab pos="5389563"/>
                <a:tab pos="5838825"/>
                <a:tab pos="6288088"/>
                <a:tab pos="6737350"/>
                <a:tab pos="7186613"/>
                <a:tab pos="7635875"/>
                <a:tab pos="8085138"/>
                <a:tab pos="8534400"/>
                <a:tab pos="8983663"/>
              </a:tabLst>
            </a:pPr>
            <a:r>
              <a:rPr lang="ru-RU" altLang="ru-RU" sz="2000" b="1" u="sng">
                <a:solidFill>
                  <a:srgbClr val="002060"/>
                </a:solidFill>
                <a:latin typeface="Times New Roman" pitchFamily="18" charset="0"/>
              </a:rPr>
              <a:t> </a:t>
            </a:r>
          </a:p>
          <a:p>
            <a:pPr marL="342900" indent="-342900">
              <a:lnSpc>
                <a:spcPct val="80000"/>
              </a:lnSpc>
              <a:buFont typeface="Courier New" panose="02070309020205020404" pitchFamily="49" charset="0"/>
              <a:buChar char="o"/>
              <a:tabLst>
                <a:tab pos="342900"/>
                <a:tab pos="447675"/>
                <a:tab pos="896938"/>
                <a:tab pos="1346200"/>
                <a:tab pos="1795463"/>
                <a:tab pos="2244725"/>
                <a:tab pos="2693988"/>
                <a:tab pos="3143250"/>
                <a:tab pos="3592513"/>
                <a:tab pos="4041775"/>
                <a:tab pos="4491038"/>
                <a:tab pos="4940300"/>
                <a:tab pos="5389563"/>
                <a:tab pos="5838825"/>
                <a:tab pos="6288088"/>
                <a:tab pos="6737350"/>
                <a:tab pos="7186613"/>
                <a:tab pos="7635875"/>
                <a:tab pos="8085138"/>
                <a:tab pos="8534400"/>
                <a:tab pos="8983663"/>
              </a:tabLst>
            </a:pPr>
            <a:r>
              <a:rPr lang="ru-RU" altLang="ru-RU" sz="2000" b="1" u="sng">
                <a:solidFill>
                  <a:srgbClr val="002060"/>
                </a:solidFill>
                <a:latin typeface="Times New Roman" pitchFamily="18" charset="0"/>
              </a:rPr>
              <a:t>Профессиональное образование: </a:t>
            </a:r>
            <a:r>
              <a:rPr lang="ru-RU" sz="2000" smtClean="0">
                <a:solidFill>
                  <a:srgbClr val="002060"/>
                </a:solidFill>
                <a:latin typeface="Times New Roman" pitchFamily="18" charset="0"/>
              </a:rPr>
              <a:t> Зубово – Полянское педагогическое училище Мордовской ССР, 1991 </a:t>
            </a:r>
            <a:r>
              <a:rPr lang="ru-RU" sz="2000">
                <a:solidFill>
                  <a:srgbClr val="002060"/>
                </a:solidFill>
                <a:latin typeface="Times New Roman" pitchFamily="18" charset="0"/>
              </a:rPr>
              <a:t>г</a:t>
            </a:r>
            <a:r>
              <a:rPr lang="ru-RU" sz="2000" smtClean="0">
                <a:solidFill>
                  <a:srgbClr val="002060"/>
                </a:solidFill>
                <a:latin typeface="Times New Roman" pitchFamily="18" charset="0"/>
              </a:rPr>
              <a:t>. Специальность: преподавание в начальных классах. </a:t>
            </a:r>
          </a:p>
          <a:p>
            <a:pPr>
              <a:lnSpc>
                <a:spcPct val="80000"/>
              </a:lnSpc>
              <a:tabLst>
                <a:tab pos="342900"/>
                <a:tab pos="447675"/>
                <a:tab pos="896938"/>
                <a:tab pos="1346200"/>
                <a:tab pos="1795463"/>
                <a:tab pos="2244725"/>
                <a:tab pos="2693988"/>
                <a:tab pos="3143250"/>
                <a:tab pos="3592513"/>
                <a:tab pos="4041775"/>
                <a:tab pos="4491038"/>
                <a:tab pos="4940300"/>
                <a:tab pos="5389563"/>
                <a:tab pos="5838825"/>
                <a:tab pos="6288088"/>
                <a:tab pos="6737350"/>
                <a:tab pos="7186613"/>
                <a:tab pos="7635875"/>
                <a:tab pos="8085138"/>
                <a:tab pos="8534400"/>
                <a:tab pos="8983663"/>
              </a:tabLst>
            </a:pPr>
            <a:r>
              <a:rPr lang="ru-RU" altLang="ru-RU" sz="2000" b="1" u="sng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</a:p>
          <a:p>
            <a:pPr marL="342900" indent="-342900">
              <a:lnSpc>
                <a:spcPct val="80000"/>
              </a:lnSpc>
              <a:buFont typeface="Courier New" panose="02070309020205020404" pitchFamily="49" charset="0"/>
              <a:buChar char="o"/>
              <a:tabLst>
                <a:tab pos="342900"/>
                <a:tab pos="447675"/>
                <a:tab pos="896938"/>
                <a:tab pos="1346200"/>
                <a:tab pos="1795463"/>
                <a:tab pos="2244725"/>
                <a:tab pos="2693988"/>
                <a:tab pos="3143250"/>
                <a:tab pos="3592513"/>
                <a:tab pos="4041775"/>
                <a:tab pos="4491038"/>
                <a:tab pos="4940300"/>
                <a:tab pos="5389563"/>
                <a:tab pos="5838825"/>
                <a:tab pos="6288088"/>
                <a:tab pos="6737350"/>
                <a:tab pos="7186613"/>
                <a:tab pos="7635875"/>
                <a:tab pos="8085138"/>
                <a:tab pos="8534400"/>
                <a:tab pos="8983663"/>
              </a:tabLst>
            </a:pPr>
            <a:r>
              <a:rPr lang="ru-RU" altLang="ru-RU" sz="2000" b="1" u="sng" smtClean="0">
                <a:solidFill>
                  <a:srgbClr val="002060"/>
                </a:solidFill>
                <a:latin typeface="Times New Roman" pitchFamily="18" charset="0"/>
              </a:rPr>
              <a:t>№ </a:t>
            </a:r>
            <a:r>
              <a:rPr lang="ru-RU" altLang="ru-RU" sz="2000" b="1" u="sng">
                <a:solidFill>
                  <a:srgbClr val="002060"/>
                </a:solidFill>
                <a:latin typeface="Times New Roman" pitchFamily="18" charset="0"/>
              </a:rPr>
              <a:t>диплома</a:t>
            </a:r>
            <a:r>
              <a:rPr lang="ru-RU" altLang="ru-RU" sz="2000" b="1" u="sng" smtClean="0">
                <a:solidFill>
                  <a:srgbClr val="002060"/>
                </a:solidFill>
                <a:latin typeface="Times New Roman" pitchFamily="18" charset="0"/>
              </a:rPr>
              <a:t>: </a:t>
            </a:r>
            <a:r>
              <a:rPr lang="en-US" altLang="ru-RU" sz="2000" b="1" u="sng" smtClean="0">
                <a:solidFill>
                  <a:srgbClr val="002060"/>
                </a:solidFill>
                <a:latin typeface="Times New Roman" pitchFamily="18" charset="0"/>
              </a:rPr>
              <a:t>PT </a:t>
            </a:r>
            <a:r>
              <a:rPr lang="ru-RU" altLang="ru-RU" sz="2000" b="1" u="sng" smtClean="0">
                <a:solidFill>
                  <a:srgbClr val="002060"/>
                </a:solidFill>
                <a:latin typeface="Times New Roman" pitchFamily="18" charset="0"/>
              </a:rPr>
              <a:t>№ 097772</a:t>
            </a:r>
            <a:endParaRPr lang="ru-RU" altLang="ru-RU" sz="2000" b="1" u="sng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80000"/>
              </a:lnSpc>
              <a:buFont typeface="Courier New" panose="02070309020205020404" pitchFamily="49" charset="0"/>
              <a:buChar char="o"/>
              <a:tabLst>
                <a:tab pos="342900"/>
                <a:tab pos="447675"/>
                <a:tab pos="896938"/>
                <a:tab pos="1346200"/>
                <a:tab pos="1795463"/>
                <a:tab pos="2244725"/>
                <a:tab pos="2693988"/>
                <a:tab pos="3143250"/>
                <a:tab pos="3592513"/>
                <a:tab pos="4041775"/>
                <a:tab pos="4491038"/>
                <a:tab pos="4940300"/>
                <a:tab pos="5389563"/>
                <a:tab pos="5838825"/>
                <a:tab pos="6288088"/>
                <a:tab pos="6737350"/>
                <a:tab pos="7186613"/>
                <a:tab pos="7635875"/>
                <a:tab pos="8085138"/>
                <a:tab pos="8534400"/>
                <a:tab pos="8983663"/>
              </a:tabLst>
            </a:pPr>
            <a:endParaRPr lang="ru-RU" altLang="ru-RU" sz="2000" b="1" u="sng" smtClean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80000"/>
              </a:lnSpc>
              <a:buFont typeface="Courier New" panose="02070309020205020404" pitchFamily="49" charset="0"/>
              <a:buChar char="o"/>
              <a:tabLst>
                <a:tab pos="342900"/>
                <a:tab pos="447675"/>
                <a:tab pos="896938"/>
                <a:tab pos="1346200"/>
                <a:tab pos="1795463"/>
                <a:tab pos="2244725"/>
                <a:tab pos="2693988"/>
                <a:tab pos="3143250"/>
                <a:tab pos="3592513"/>
                <a:tab pos="4041775"/>
                <a:tab pos="4491038"/>
                <a:tab pos="4940300"/>
                <a:tab pos="5389563"/>
                <a:tab pos="5838825"/>
                <a:tab pos="6288088"/>
                <a:tab pos="6737350"/>
                <a:tab pos="7186613"/>
                <a:tab pos="7635875"/>
                <a:tab pos="8085138"/>
                <a:tab pos="8534400"/>
                <a:tab pos="8983663"/>
              </a:tabLst>
            </a:pPr>
            <a:r>
              <a:rPr lang="ru-RU" altLang="ru-RU" sz="2000" b="1" u="sng" smtClean="0">
                <a:solidFill>
                  <a:srgbClr val="002060"/>
                </a:solidFill>
                <a:latin typeface="Times New Roman" pitchFamily="18" charset="0"/>
              </a:rPr>
              <a:t>Дата </a:t>
            </a:r>
            <a:r>
              <a:rPr lang="ru-RU" altLang="ru-RU" sz="2000" b="1" u="sng">
                <a:solidFill>
                  <a:srgbClr val="002060"/>
                </a:solidFill>
                <a:latin typeface="Times New Roman" pitchFamily="18" charset="0"/>
              </a:rPr>
              <a:t>выдачи</a:t>
            </a:r>
            <a:r>
              <a:rPr lang="ru-RU" altLang="ru-RU" sz="2000" b="1" u="sng" smtClean="0">
                <a:solidFill>
                  <a:srgbClr val="002060"/>
                </a:solidFill>
                <a:latin typeface="Times New Roman" pitchFamily="18" charset="0"/>
              </a:rPr>
              <a:t>: 28.06.1991г.</a:t>
            </a:r>
            <a:endParaRPr lang="ru-RU" altLang="ru-RU" sz="2000">
              <a:solidFill>
                <a:srgbClr val="002060"/>
              </a:solidFill>
              <a:latin typeface="Times New Roman" pitchFamily="18" charset="0"/>
            </a:endParaRPr>
          </a:p>
          <a:p>
            <a:pPr marL="342900" indent="-342900">
              <a:lnSpc>
                <a:spcPct val="80000"/>
              </a:lnSpc>
              <a:buFont typeface="Courier New" panose="02070309020205020404" pitchFamily="49" charset="0"/>
              <a:buChar char="o"/>
              <a:tabLst>
                <a:tab pos="342900"/>
                <a:tab pos="447675"/>
                <a:tab pos="896938"/>
                <a:tab pos="1346200"/>
                <a:tab pos="1795463"/>
                <a:tab pos="2244725"/>
                <a:tab pos="2693988"/>
                <a:tab pos="3143250"/>
                <a:tab pos="3592513"/>
                <a:tab pos="4041775"/>
                <a:tab pos="4491038"/>
                <a:tab pos="4940300"/>
                <a:tab pos="5389563"/>
                <a:tab pos="5838825"/>
                <a:tab pos="6288088"/>
                <a:tab pos="6737350"/>
                <a:tab pos="7186613"/>
                <a:tab pos="7635875"/>
                <a:tab pos="8085138"/>
                <a:tab pos="8534400"/>
                <a:tab pos="8983663"/>
              </a:tabLst>
            </a:pPr>
            <a:endParaRPr lang="ru-RU" altLang="ru-RU" sz="2000" b="1" u="sng" smtClean="0">
              <a:solidFill>
                <a:srgbClr val="002060"/>
              </a:solidFill>
              <a:latin typeface="Times New Roman" pitchFamily="18" charset="0"/>
            </a:endParaRPr>
          </a:p>
          <a:p>
            <a:pPr marL="342900" indent="-342900">
              <a:lnSpc>
                <a:spcPct val="80000"/>
              </a:lnSpc>
              <a:buFont typeface="Courier New" panose="02070309020205020404" pitchFamily="49" charset="0"/>
              <a:buChar char="o"/>
              <a:tabLst>
                <a:tab pos="342900"/>
                <a:tab pos="447675"/>
                <a:tab pos="896938"/>
                <a:tab pos="1346200"/>
                <a:tab pos="1795463"/>
                <a:tab pos="2244725"/>
                <a:tab pos="2693988"/>
                <a:tab pos="3143250"/>
                <a:tab pos="3592513"/>
                <a:tab pos="4041775"/>
                <a:tab pos="4491038"/>
                <a:tab pos="4940300"/>
                <a:tab pos="5389563"/>
                <a:tab pos="5838825"/>
                <a:tab pos="6288088"/>
                <a:tab pos="6737350"/>
                <a:tab pos="7186613"/>
                <a:tab pos="7635875"/>
                <a:tab pos="8085138"/>
                <a:tab pos="8534400"/>
                <a:tab pos="8983663"/>
              </a:tabLst>
            </a:pPr>
            <a:r>
              <a:rPr lang="ru-RU" altLang="ru-RU" sz="2000" b="1" u="sng" smtClean="0">
                <a:solidFill>
                  <a:srgbClr val="002060"/>
                </a:solidFill>
                <a:latin typeface="Times New Roman" pitchFamily="18" charset="0"/>
              </a:rPr>
              <a:t>Стаж </a:t>
            </a:r>
            <a:r>
              <a:rPr lang="ru-RU" altLang="ru-RU" sz="2000" b="1" u="sng">
                <a:solidFill>
                  <a:srgbClr val="002060"/>
                </a:solidFill>
                <a:latin typeface="Times New Roman" pitchFamily="18" charset="0"/>
              </a:rPr>
              <a:t>педагогической работы (</a:t>
            </a:r>
            <a:r>
              <a:rPr lang="ru-RU" altLang="ru-RU" sz="2000" b="1" u="sng" smtClean="0">
                <a:solidFill>
                  <a:srgbClr val="002060"/>
                </a:solidFill>
                <a:latin typeface="Times New Roman" pitchFamily="18" charset="0"/>
              </a:rPr>
              <a:t>по специальности): 29 лет</a:t>
            </a:r>
            <a:endParaRPr lang="ru-RU" altLang="ru-RU" sz="2000" b="1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80000"/>
              </a:lnSpc>
              <a:buFont typeface="Courier New" panose="02070309020205020404" pitchFamily="49" charset="0"/>
              <a:buChar char="o"/>
              <a:tabLst>
                <a:tab pos="342900"/>
                <a:tab pos="447675"/>
                <a:tab pos="896938"/>
                <a:tab pos="1346200"/>
                <a:tab pos="1795463"/>
                <a:tab pos="2244725"/>
                <a:tab pos="2693988"/>
                <a:tab pos="3143250"/>
                <a:tab pos="3592513"/>
                <a:tab pos="4041775"/>
                <a:tab pos="4491038"/>
                <a:tab pos="4940300"/>
                <a:tab pos="5389563"/>
                <a:tab pos="5838825"/>
                <a:tab pos="6288088"/>
                <a:tab pos="6737350"/>
                <a:tab pos="7186613"/>
                <a:tab pos="7635875"/>
                <a:tab pos="8085138"/>
                <a:tab pos="8534400"/>
                <a:tab pos="8983663"/>
              </a:tabLst>
            </a:pPr>
            <a:endParaRPr lang="ru-RU" altLang="ru-RU" sz="2000" b="1" u="sng">
              <a:solidFill>
                <a:srgbClr val="002060"/>
              </a:solidFill>
              <a:latin typeface="Times New Roman" pitchFamily="18" charset="0"/>
            </a:endParaRPr>
          </a:p>
          <a:p>
            <a:pPr marL="342900" indent="-342900">
              <a:lnSpc>
                <a:spcPct val="80000"/>
              </a:lnSpc>
              <a:buFont typeface="Courier New" panose="02070309020205020404" pitchFamily="49" charset="0"/>
              <a:buChar char="o"/>
              <a:tabLst>
                <a:tab pos="342900"/>
                <a:tab pos="447675"/>
                <a:tab pos="896938"/>
                <a:tab pos="1346200"/>
                <a:tab pos="1795463"/>
                <a:tab pos="2244725"/>
                <a:tab pos="2693988"/>
                <a:tab pos="3143250"/>
                <a:tab pos="3592513"/>
                <a:tab pos="4041775"/>
                <a:tab pos="4491038"/>
                <a:tab pos="4940300"/>
                <a:tab pos="5389563"/>
                <a:tab pos="5838825"/>
                <a:tab pos="6288088"/>
                <a:tab pos="6737350"/>
                <a:tab pos="7186613"/>
                <a:tab pos="7635875"/>
                <a:tab pos="8085138"/>
                <a:tab pos="8534400"/>
                <a:tab pos="8983663"/>
              </a:tabLst>
            </a:pPr>
            <a:r>
              <a:rPr lang="ru-RU" altLang="ru-RU" sz="2000" b="1" u="sng" smtClean="0">
                <a:solidFill>
                  <a:srgbClr val="002060"/>
                </a:solidFill>
                <a:latin typeface="Times New Roman" pitchFamily="18" charset="0"/>
              </a:rPr>
              <a:t>Общий </a:t>
            </a:r>
            <a:r>
              <a:rPr lang="ru-RU" altLang="ru-RU" sz="2000" b="1" u="sng">
                <a:solidFill>
                  <a:srgbClr val="002060"/>
                </a:solidFill>
                <a:latin typeface="Times New Roman" pitchFamily="18" charset="0"/>
              </a:rPr>
              <a:t>трудовой стаж</a:t>
            </a:r>
            <a:r>
              <a:rPr lang="ru-RU" altLang="ru-RU" sz="2000" b="1" u="sng" smtClean="0">
                <a:solidFill>
                  <a:srgbClr val="002060"/>
                </a:solidFill>
                <a:latin typeface="Times New Roman" pitchFamily="18" charset="0"/>
              </a:rPr>
              <a:t>: 29 лет</a:t>
            </a:r>
          </a:p>
          <a:p>
            <a:pPr marL="342900" indent="-342900">
              <a:lnSpc>
                <a:spcPct val="80000"/>
              </a:lnSpc>
              <a:buFont typeface="Courier New" panose="02070309020205020404" pitchFamily="49" charset="0"/>
              <a:buChar char="o"/>
              <a:tabLst>
                <a:tab pos="342900"/>
                <a:tab pos="447675"/>
                <a:tab pos="896938"/>
                <a:tab pos="1346200"/>
                <a:tab pos="1795463"/>
                <a:tab pos="2244725"/>
                <a:tab pos="2693988"/>
                <a:tab pos="3143250"/>
                <a:tab pos="3592513"/>
                <a:tab pos="4041775"/>
                <a:tab pos="4491038"/>
                <a:tab pos="4940300"/>
                <a:tab pos="5389563"/>
                <a:tab pos="5838825"/>
                <a:tab pos="6288088"/>
                <a:tab pos="6737350"/>
                <a:tab pos="7186613"/>
                <a:tab pos="7635875"/>
                <a:tab pos="8085138"/>
                <a:tab pos="8534400"/>
                <a:tab pos="8983663"/>
              </a:tabLst>
            </a:pPr>
            <a:endParaRPr lang="ru-RU" altLang="ru-RU" sz="2000">
              <a:solidFill>
                <a:srgbClr val="002060"/>
              </a:solidFill>
              <a:latin typeface="Times New Roman" pitchFamily="18" charset="0"/>
            </a:endParaRPr>
          </a:p>
          <a:p>
            <a:pPr marL="342900" indent="-342900">
              <a:lnSpc>
                <a:spcPct val="80000"/>
              </a:lnSpc>
              <a:buFont typeface="Courier New" panose="02070309020205020404" pitchFamily="49" charset="0"/>
              <a:buChar char="o"/>
              <a:tabLst>
                <a:tab pos="342900"/>
                <a:tab pos="447675"/>
                <a:tab pos="896938"/>
                <a:tab pos="1346200"/>
                <a:tab pos="1795463"/>
                <a:tab pos="2244725"/>
                <a:tab pos="2693988"/>
                <a:tab pos="3143250"/>
                <a:tab pos="3592513"/>
                <a:tab pos="4041775"/>
                <a:tab pos="4491038"/>
                <a:tab pos="4940300"/>
                <a:tab pos="5389563"/>
                <a:tab pos="5838825"/>
                <a:tab pos="6288088"/>
                <a:tab pos="6737350"/>
                <a:tab pos="7186613"/>
                <a:tab pos="7635875"/>
                <a:tab pos="8085138"/>
                <a:tab pos="8534400"/>
                <a:tab pos="8983663"/>
              </a:tabLst>
            </a:pPr>
            <a:r>
              <a:rPr lang="ru-RU" altLang="ru-RU" sz="2000" b="1" u="sng">
                <a:solidFill>
                  <a:srgbClr val="002060"/>
                </a:solidFill>
                <a:latin typeface="Times New Roman" pitchFamily="18" charset="0"/>
              </a:rPr>
              <a:t>Наличие квалификационной категории: </a:t>
            </a:r>
            <a:r>
              <a:rPr lang="ru-RU" altLang="ru-RU" sz="2000" smtClean="0">
                <a:solidFill>
                  <a:srgbClr val="002060"/>
                </a:solidFill>
                <a:latin typeface="Times New Roman" pitchFamily="18" charset="0"/>
              </a:rPr>
              <a:t>первая квалификационная категория </a:t>
            </a:r>
          </a:p>
          <a:p>
            <a:pPr marL="342900" indent="-342900">
              <a:lnSpc>
                <a:spcPct val="80000"/>
              </a:lnSpc>
              <a:buFont typeface="Courier New" panose="02070309020205020404" pitchFamily="49" charset="0"/>
              <a:buChar char="o"/>
              <a:tabLst>
                <a:tab pos="342900"/>
                <a:tab pos="447675"/>
                <a:tab pos="896938"/>
                <a:tab pos="1346200"/>
                <a:tab pos="1795463"/>
                <a:tab pos="2244725"/>
                <a:tab pos="2693988"/>
                <a:tab pos="3143250"/>
                <a:tab pos="3592513"/>
                <a:tab pos="4041775"/>
                <a:tab pos="4491038"/>
                <a:tab pos="4940300"/>
                <a:tab pos="5389563"/>
                <a:tab pos="5838825"/>
                <a:tab pos="6288088"/>
                <a:tab pos="6737350"/>
                <a:tab pos="7186613"/>
                <a:tab pos="7635875"/>
                <a:tab pos="8085138"/>
                <a:tab pos="8534400"/>
                <a:tab pos="8983663"/>
              </a:tabLst>
            </a:pPr>
            <a:endParaRPr lang="ru-RU" altLang="ru-RU" sz="2000">
              <a:solidFill>
                <a:srgbClr val="002060"/>
              </a:solidFill>
              <a:latin typeface="Times New Roman" pitchFamily="18" charset="0"/>
            </a:endParaRPr>
          </a:p>
          <a:p>
            <a:pPr marL="342900" indent="-342900">
              <a:lnSpc>
                <a:spcPct val="80000"/>
              </a:lnSpc>
              <a:buFont typeface="Courier New" panose="02070309020205020404" pitchFamily="49" charset="0"/>
              <a:buChar char="o"/>
              <a:tabLst>
                <a:tab pos="342900"/>
                <a:tab pos="447675"/>
                <a:tab pos="896938"/>
                <a:tab pos="1346200"/>
                <a:tab pos="1795463"/>
                <a:tab pos="2244725"/>
                <a:tab pos="2693988"/>
                <a:tab pos="3143250"/>
                <a:tab pos="3592513"/>
                <a:tab pos="4041775"/>
                <a:tab pos="4491038"/>
                <a:tab pos="4940300"/>
                <a:tab pos="5389563"/>
                <a:tab pos="5838825"/>
                <a:tab pos="6288088"/>
                <a:tab pos="6737350"/>
                <a:tab pos="7186613"/>
                <a:tab pos="7635875"/>
                <a:tab pos="8085138"/>
                <a:tab pos="8534400"/>
                <a:tab pos="8983663"/>
              </a:tabLst>
            </a:pPr>
            <a:r>
              <a:rPr lang="ru-RU" altLang="ru-RU" sz="2000" b="1" u="sng">
                <a:solidFill>
                  <a:srgbClr val="002060"/>
                </a:solidFill>
                <a:latin typeface="Times New Roman" pitchFamily="18" charset="0"/>
              </a:rPr>
              <a:t>Дата последней аттестации: </a:t>
            </a:r>
            <a:r>
              <a:rPr lang="ru-RU" altLang="ru-RU" sz="2000" smtClean="0">
                <a:solidFill>
                  <a:srgbClr val="002060"/>
                </a:solidFill>
                <a:latin typeface="Times New Roman" pitchFamily="18" charset="0"/>
              </a:rPr>
              <a:t>10.02.2016 г №137</a:t>
            </a:r>
          </a:p>
          <a:p>
            <a:pPr marL="342900" indent="-342900">
              <a:lnSpc>
                <a:spcPct val="80000"/>
              </a:lnSpc>
              <a:buFont typeface="Courier New" panose="02070309020205020404" pitchFamily="49" charset="0"/>
              <a:buChar char="o"/>
              <a:tabLst>
                <a:tab pos="342900"/>
                <a:tab pos="447675"/>
                <a:tab pos="896938"/>
                <a:tab pos="1346200"/>
                <a:tab pos="1795463"/>
                <a:tab pos="2244725"/>
                <a:tab pos="2693988"/>
                <a:tab pos="3143250"/>
                <a:tab pos="3592513"/>
                <a:tab pos="4041775"/>
                <a:tab pos="4491038"/>
                <a:tab pos="4940300"/>
                <a:tab pos="5389563"/>
                <a:tab pos="5838825"/>
                <a:tab pos="6288088"/>
                <a:tab pos="6737350"/>
                <a:tab pos="7186613"/>
                <a:tab pos="7635875"/>
                <a:tab pos="8085138"/>
                <a:tab pos="8534400"/>
                <a:tab pos="8983663"/>
              </a:tabLst>
            </a:pPr>
            <a:endParaRPr lang="ru-RU" altLang="ru-RU" sz="2000">
              <a:solidFill>
                <a:srgbClr val="002060"/>
              </a:solidFill>
              <a:latin typeface="Times New Roman" pitchFamily="18" charset="0"/>
            </a:endParaRPr>
          </a:p>
          <a:p>
            <a:pPr marL="342900" indent="-342900">
              <a:lnSpc>
                <a:spcPct val="80000"/>
              </a:lnSpc>
              <a:buFont typeface="Courier New" panose="02070309020205020404" pitchFamily="49" charset="0"/>
              <a:buChar char="o"/>
              <a:tabLst>
                <a:tab pos="342900"/>
                <a:tab pos="447675"/>
                <a:tab pos="896938"/>
                <a:tab pos="1346200"/>
                <a:tab pos="1795463"/>
                <a:tab pos="2244725"/>
                <a:tab pos="2693988"/>
                <a:tab pos="3143250"/>
                <a:tab pos="3592513"/>
                <a:tab pos="4041775"/>
                <a:tab pos="4491038"/>
                <a:tab pos="4940300"/>
                <a:tab pos="5389563"/>
                <a:tab pos="5838825"/>
                <a:tab pos="6288088"/>
                <a:tab pos="6737350"/>
                <a:tab pos="7186613"/>
                <a:tab pos="7635875"/>
                <a:tab pos="8085138"/>
                <a:tab pos="8534400"/>
                <a:tab pos="8983663"/>
              </a:tabLst>
            </a:pPr>
            <a:r>
              <a:rPr lang="ru-RU" altLang="ru-RU" sz="2000" b="1" u="sng" smtClean="0">
                <a:solidFill>
                  <a:srgbClr val="002060"/>
                </a:solidFill>
                <a:latin typeface="Times New Roman" pitchFamily="18" charset="0"/>
              </a:rPr>
              <a:t>Срок прохождения курсов</a:t>
            </a:r>
            <a:r>
              <a:rPr lang="ru-RU" altLang="ru-RU" sz="2000" smtClean="0">
                <a:solidFill>
                  <a:srgbClr val="002060"/>
                </a:solidFill>
                <a:latin typeface="Times New Roman" pitchFamily="18" charset="0"/>
              </a:rPr>
              <a:t>: 2019 г.</a:t>
            </a:r>
            <a:endParaRPr lang="ru-RU" altLang="ru-RU" sz="200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6" name="Заголовок 2"/>
          <p:cNvSpPr txBox="1"/>
          <p:nvPr/>
        </p:nvSpPr>
        <p:spPr>
          <a:xfrm>
            <a:off x="1187624" y="192547"/>
            <a:ext cx="6984776" cy="91418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smtClean="0">
                <a:solidFill>
                  <a:srgbClr val="FF0000"/>
                </a:solidFill>
              </a:rPr>
              <a:t>Общие сведения:</a:t>
            </a:r>
            <a:endParaRPr lang="ru-RU" sz="4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347882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39552" y="2060848"/>
            <a:ext cx="8136904" cy="4569688"/>
          </a:xfrm>
        </p:spPr>
        <p:txBody>
          <a:bodyPr>
            <a:normAutofit/>
          </a:bodyPr>
          <a:lstStyle/>
          <a:p>
            <a:pPr marL="45720" indent="0" algn="ctr">
              <a:buNone/>
              <a:defRPr/>
            </a:pPr>
            <a:r>
              <a:rPr lang="ru-RU" sz="3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10. Позитивные </a:t>
            </a:r>
            <a:r>
              <a:rPr lang="ru-RU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результаты </a:t>
            </a:r>
            <a:endParaRPr lang="ru-RU" sz="3200" b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  <a:defRPr/>
            </a:pPr>
            <a:r>
              <a:rPr lang="ru-RU" sz="3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работы </a:t>
            </a:r>
            <a:r>
              <a:rPr lang="ru-RU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3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воспитанниками</a:t>
            </a:r>
            <a:endParaRPr lang="ru-RU" sz="32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348435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332656"/>
            <a:ext cx="4535817" cy="617578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0659" y="346855"/>
            <a:ext cx="4066384" cy="590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987364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772816"/>
            <a:ext cx="3672408" cy="2304256"/>
          </a:xfrm>
        </p:spPr>
        <p:txBody>
          <a:bodyPr>
            <a:normAutofit/>
          </a:bodyPr>
          <a:lstStyle/>
          <a:p>
            <a:pPr marL="45720" indent="0" algn="ctr">
              <a:buNone/>
              <a:defRPr/>
            </a:pPr>
            <a:r>
              <a:rPr lang="ru-RU" sz="3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11. Качество </a:t>
            </a:r>
            <a:r>
              <a:rPr lang="ru-RU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взаимодействия с </a:t>
            </a:r>
            <a:r>
              <a:rPr lang="ru-RU" sz="3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родителями</a:t>
            </a:r>
            <a:endParaRPr lang="ru-RU" sz="32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0"/>
            <a:ext cx="53640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957357"/>
      </p:ext>
    </p:extLst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23528" y="1988840"/>
            <a:ext cx="3672408" cy="34747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altLang="ru-RU" sz="3200" b="1" smtClean="0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  <a:t>12. Работа </a:t>
            </a:r>
            <a:r>
              <a:rPr lang="ru-RU" altLang="ru-RU" sz="3200" b="1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  <a:t>с детьми  </a:t>
            </a:r>
            <a:endParaRPr lang="ru-RU" altLang="ru-RU" sz="3200" b="1" smtClean="0">
              <a:solidFill>
                <a:srgbClr val="C00000"/>
              </a:solidFill>
              <a:latin typeface="Times New Roman" pitchFamily="16" charset="0"/>
              <a:cs typeface="Times New Roman" pitchFamily="16" charset="0"/>
            </a:endParaRPr>
          </a:p>
          <a:p>
            <a:pPr marL="45720" indent="0" algn="ctr">
              <a:buNone/>
            </a:pPr>
            <a:r>
              <a:rPr lang="ru-RU" altLang="ru-RU" sz="3200" b="1" smtClean="0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  <a:t>из </a:t>
            </a:r>
            <a:r>
              <a:rPr lang="ru-RU" altLang="ru-RU" sz="3200" b="1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  <a:t>социально неблагополучных </a:t>
            </a:r>
            <a:r>
              <a:rPr lang="ru-RU" altLang="ru-RU" sz="3200" b="1" smtClean="0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  <a:t>семей</a:t>
            </a:r>
            <a:endParaRPr lang="ru-RU" sz="320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0"/>
          <a:stretch>
            <a:fillRect/>
          </a:stretch>
        </p:blipFill>
        <p:spPr>
          <a:xfrm>
            <a:off x="3851920" y="6874"/>
            <a:ext cx="5292080" cy="666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703678"/>
      </p:ext>
    </p:extLst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260648"/>
            <a:ext cx="7416824" cy="9692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altLang="ru-RU" sz="3200" b="1" smtClean="0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  <a:t>13. Участие </a:t>
            </a:r>
            <a:r>
              <a:rPr lang="ru-RU" altLang="ru-RU" sz="3200" b="1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  <a:t>педагога </a:t>
            </a:r>
            <a:r>
              <a:rPr lang="ru-RU" altLang="ru-RU" sz="3200" b="1" smtClean="0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  <a:t>в профессиональных конкурсах</a:t>
            </a:r>
            <a:endParaRPr lang="ru-RU" sz="3200">
              <a:solidFill>
                <a:srgbClr val="C0000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418832"/>
              </p:ext>
            </p:extLst>
          </p:nvPr>
        </p:nvGraphicFramePr>
        <p:xfrm>
          <a:off x="457200" y="1481138"/>
          <a:ext cx="8640960" cy="26833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6584"/>
                <a:gridCol w="2304256"/>
                <a:gridCol w="1080120"/>
              </a:tblGrid>
              <a:tr h="360039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Наименование 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конкурса</a:t>
                      </a:r>
                      <a:endParaRPr lang="ru-RU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Результат 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участия</a:t>
                      </a:r>
                      <a:endParaRPr lang="ru-RU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Дата </a:t>
                      </a:r>
                      <a:endParaRPr lang="ru-RU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9351">
                <a:tc gridSpan="3">
                  <a:txBody>
                    <a:bodyPr vert="horz" wrap="square"/>
                    <a:lstStyle/>
                    <a:p>
                      <a:pPr algn="ctr"/>
                      <a:r>
                        <a:rPr lang="ru-RU" sz="1600" b="1" i="1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Муниципальный уровень</a:t>
                      </a:r>
                      <a:endParaRPr lang="ru-RU" sz="1600" b="1" i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</a:tr>
              <a:tr h="512834">
                <a:tc>
                  <a:txBody>
                    <a:bodyPr vert="horz" wrap="square"/>
                    <a:lstStyle/>
                    <a:p>
                      <a:pPr marL="201295" algn="just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60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Конкурс</a:t>
                      </a:r>
                      <a:r>
                        <a:rPr lang="ru-RU" sz="1600" baseline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педагогического мастерства </a:t>
                      </a:r>
                    </a:p>
                    <a:p>
                      <a:pPr marL="201295" algn="just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600" baseline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«Воспитатель года - 2019»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r>
                        <a:rPr lang="ru-RU" smtClean="0">
                          <a:latin typeface="Times New Roman" pitchFamily="18" charset="0"/>
                          <a:cs typeface="Times New Roman" pitchFamily="18" charset="0"/>
                        </a:rPr>
                        <a:t>Финалист</a:t>
                      </a:r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2019 г</a:t>
                      </a:r>
                      <a:endParaRPr lang="ru-RU" sz="18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51677">
                <a:tc gridSpan="3">
                  <a:txBody>
                    <a:bodyPr vert="horz" wrap="square"/>
                    <a:lstStyle/>
                    <a:p>
                      <a:pPr algn="ctr"/>
                      <a:r>
                        <a:rPr lang="ru-RU" sz="1600" b="1" i="1" smtClean="0">
                          <a:latin typeface="Times New Roman" pitchFamily="18" charset="0"/>
                          <a:cs typeface="Times New Roman" pitchFamily="18" charset="0"/>
                        </a:rPr>
                        <a:t>Республиканский</a:t>
                      </a:r>
                      <a:r>
                        <a:rPr lang="ru-RU" sz="1600" b="1" i="1" baseline="0" smtClean="0">
                          <a:latin typeface="Times New Roman" pitchFamily="18" charset="0"/>
                          <a:cs typeface="Times New Roman" pitchFamily="18" charset="0"/>
                        </a:rPr>
                        <a:t> уровень</a:t>
                      </a:r>
                    </a:p>
                    <a:p>
                      <a:pPr algn="ctr"/>
                      <a:r>
                        <a:rPr lang="ru-RU" sz="1600" b="1" i="1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1" i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</a:tr>
              <a:tr h="307783">
                <a:tc gridSpan="3">
                  <a:txBody>
                    <a:bodyPr vert="horz" wrap="square"/>
                    <a:lstStyle/>
                    <a:p>
                      <a:pPr algn="ctr"/>
                      <a:r>
                        <a:rPr lang="ru-RU" sz="1600" b="1" i="1" smtClean="0">
                          <a:latin typeface="Times New Roman" pitchFamily="18" charset="0"/>
                          <a:cs typeface="Times New Roman" pitchFamily="18" charset="0"/>
                        </a:rPr>
                        <a:t>Всероссийский уровень</a:t>
                      </a:r>
                      <a:endParaRPr lang="ru-RU" sz="1600" b="1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</a:tr>
              <a:tr h="512834">
                <a:tc>
                  <a:txBody>
                    <a:bodyPr vert="horz" wrap="square"/>
                    <a:lstStyle/>
                    <a:p>
                      <a:pPr marL="201295" algn="just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60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Конкурс Л.С.Выготского (интернет – конкурс)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r>
                        <a:rPr lang="ru-RU" sz="1600" smtClean="0">
                          <a:latin typeface="Times New Roman" pitchFamily="18" charset="0"/>
                          <a:cs typeface="Times New Roman" pitchFamily="18" charset="0"/>
                        </a:rPr>
                        <a:t>участник</a:t>
                      </a:r>
                      <a:endParaRPr lang="ru-RU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60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2019</a:t>
                      </a:r>
                      <a:endParaRPr lang="ru-RU" sz="16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6242780"/>
      </p:ext>
    </p:extLst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404664"/>
            <a:ext cx="3960440" cy="55446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64"/>
            <a:ext cx="4283968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419218"/>
      </p:ext>
    </p:extLst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39552" y="2132856"/>
            <a:ext cx="7704856" cy="401760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4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14. Награды </a:t>
            </a:r>
            <a:r>
              <a:rPr lang="ru-RU" sz="4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поощрения</a:t>
            </a:r>
            <a:endParaRPr lang="ru-RU" sz="44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17819"/>
      </p:ext>
    </p:extLst>
  </p:cSld>
  <p:clrMapOvr>
    <a:masterClrMapping/>
  </p:clrMapOvr>
  <p:transition/>
  <p:timing/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05722"/>
            <a:ext cx="4176464" cy="572611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62699"/>
            <a:ext cx="4293680" cy="566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184034"/>
      </p:ext>
    </p:extLst>
  </p:cSld>
  <p:clrMapOvr>
    <a:masterClrMapping/>
  </p:clrMapOvr>
  <p:transition/>
  <p:timing/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0552" y="0"/>
            <a:ext cx="48828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097149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187624" y="260648"/>
            <a:ext cx="7066787" cy="1793167"/>
          </a:xfrm>
        </p:spPr>
        <p:txBody>
          <a:bodyPr>
            <a:normAutofit/>
          </a:bodyPr>
          <a:lstStyle/>
          <a:p>
            <a:pPr algn="ctr"/>
            <a:r>
              <a:rPr lang="ru-RU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Передовой </a:t>
            </a:r>
            <a:br>
              <a:rPr lang="ru-RU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педагогический опыт</a:t>
            </a:r>
            <a:endParaRPr lang="ru-RU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83568" y="2420888"/>
            <a:ext cx="7848872" cy="2232248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3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sz="3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ru-RU" sz="30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«Формирование элементарных математических представлений посредством дидактических игр»</a:t>
            </a:r>
          </a:p>
          <a:p>
            <a:pPr algn="ctr"/>
            <a:endParaRPr lang="ru-RU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Ссылка размещения опыта:</a:t>
            </a:r>
            <a:r>
              <a:rPr lang="en-US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http://dszvezdator.schoolrm.ru//</a:t>
            </a:r>
            <a:endParaRPr lang="ru-RU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056122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764704"/>
            <a:ext cx="80648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Участие </a:t>
            </a:r>
            <a:r>
              <a:rPr lang="ru-RU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инновационной (экспериментальной) </a:t>
            </a:r>
            <a:br>
              <a:rPr lang="ru-RU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деятельности</a:t>
            </a:r>
          </a:p>
          <a:p>
            <a:pPr algn="ctr"/>
            <a:endParaRPr lang="ru-RU" sz="400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311707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2"/>
          <p:cNvSpPr txBox="1"/>
          <p:nvPr/>
        </p:nvSpPr>
        <p:spPr>
          <a:xfrm>
            <a:off x="1897548" y="131301"/>
            <a:ext cx="62288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Уровень дошкольной образовательной организации</a:t>
            </a:r>
            <a:endParaRPr lang="ru-RU" sz="2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07"/>
          <a:stretch>
            <a:fillRect/>
          </a:stretch>
        </p:blipFill>
        <p:spPr>
          <a:xfrm>
            <a:off x="7325" y="648043"/>
            <a:ext cx="4581517" cy="62099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347"/>
          <a:stretch>
            <a:fillRect/>
          </a:stretch>
        </p:blipFill>
        <p:spPr>
          <a:xfrm>
            <a:off x="4588842" y="620688"/>
            <a:ext cx="4464496" cy="623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893032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Прямоугольник 3"/>
          <p:cNvSpPr/>
          <p:nvPr/>
        </p:nvSpPr>
        <p:spPr>
          <a:xfrm>
            <a:off x="1835696" y="31102"/>
            <a:ext cx="56166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Наставничество </a:t>
            </a:r>
            <a:endParaRPr lang="ru-RU" sz="4800" b="1">
              <a:solidFill>
                <a:srgbClr val="C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2099"/>
            <a:ext cx="4355975" cy="59959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00"/>
          <a:stretch>
            <a:fillRect/>
          </a:stretch>
        </p:blipFill>
        <p:spPr>
          <a:xfrm>
            <a:off x="4355976" y="862099"/>
            <a:ext cx="4680519" cy="599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61012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Прямоугольник 3"/>
          <p:cNvSpPr/>
          <p:nvPr/>
        </p:nvSpPr>
        <p:spPr>
          <a:xfrm>
            <a:off x="2195736" y="467961"/>
            <a:ext cx="45923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200" b="1" smtClean="0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  <a:t>3. Наличие </a:t>
            </a:r>
            <a:r>
              <a:rPr lang="ru-RU" altLang="ru-RU" sz="3200" b="1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  <a:t>публикаций</a:t>
            </a:r>
            <a:endParaRPr lang="ru-RU" sz="3200" b="1">
              <a:solidFill>
                <a:srgbClr val="C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093" y="1052736"/>
            <a:ext cx="4121632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009888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132856"/>
            <a:ext cx="8100392" cy="1329328"/>
          </a:xfrm>
        </p:spPr>
        <p:txBody>
          <a:bodyPr>
            <a:normAutofit fontScale="92500" lnSpcReduction="10000"/>
          </a:bodyPr>
          <a:lstStyle/>
          <a:p>
            <a:pPr marL="45720" indent="0" algn="ctr">
              <a:buNone/>
            </a:pPr>
            <a:r>
              <a:rPr lang="ru-RU" sz="4300" b="1" kern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3200" b="1" kern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kern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Результаты</a:t>
            </a:r>
            <a:r>
              <a:rPr lang="ru-RU" sz="3200" b="1" kern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kern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участия воспитанников</a:t>
            </a:r>
          </a:p>
        </p:txBody>
      </p:sp>
    </p:spTree>
    <p:extLst>
      <p:ext uri="{BB962C8B-B14F-4D97-AF65-F5344CB8AC3E}">
        <p14:creationId xmlns:p14="http://schemas.microsoft.com/office/powerpoint/2010/main" val="4089256896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2773756"/>
              </p:ext>
            </p:extLst>
          </p:nvPr>
        </p:nvGraphicFramePr>
        <p:xfrm>
          <a:off x="179512" y="260648"/>
          <a:ext cx="8712968" cy="594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3672408"/>
                <a:gridCol w="1944216"/>
                <a:gridCol w="1440160"/>
              </a:tblGrid>
              <a:tr h="370840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mtClean="0">
                          <a:latin typeface="Times New Roman" pitchFamily="18" charset="0"/>
                          <a:cs typeface="Times New Roman" pitchFamily="18" charset="0"/>
                        </a:rPr>
                        <a:t>Дата</a:t>
                      </a:r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mtClean="0">
                          <a:latin typeface="Times New Roman" pitchFamily="18" charset="0"/>
                          <a:cs typeface="Times New Roman" pitchFamily="18" charset="0"/>
                        </a:rPr>
                        <a:t>Название</a:t>
                      </a:r>
                      <a:r>
                        <a:rPr lang="ru-RU" baseline="0" smtClean="0">
                          <a:latin typeface="Times New Roman" pitchFamily="18" charset="0"/>
                          <a:cs typeface="Times New Roman" pitchFamily="18" charset="0"/>
                        </a:rPr>
                        <a:t> конкурса</a:t>
                      </a:r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mtClean="0">
                          <a:latin typeface="Times New Roman" pitchFamily="18" charset="0"/>
                          <a:cs typeface="Times New Roman" pitchFamily="18" charset="0"/>
                        </a:rPr>
                        <a:t>ФИО участника</a:t>
                      </a:r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mtClean="0"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 vert="horz" wrap="square"/>
                    <a:lstStyle/>
                    <a:p>
                      <a:r>
                        <a:rPr lang="ru-RU" smtClean="0">
                          <a:latin typeface="Times New Roman" pitchFamily="18" charset="0"/>
                          <a:cs typeface="Times New Roman" pitchFamily="18" charset="0"/>
                        </a:rPr>
                        <a:t>Январь 2016 г</a:t>
                      </a:r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r>
                        <a:rPr lang="ru-RU" smtClean="0">
                          <a:latin typeface="Times New Roman" pitchFamily="18" charset="0"/>
                          <a:cs typeface="Times New Roman" pitchFamily="18" charset="0"/>
                        </a:rPr>
                        <a:t>Районный детско-юношеский</a:t>
                      </a:r>
                      <a:r>
                        <a:rPr lang="ru-RU" baseline="0" smtClean="0">
                          <a:latin typeface="Times New Roman" pitchFamily="18" charset="0"/>
                          <a:cs typeface="Times New Roman" pitchFamily="18" charset="0"/>
                        </a:rPr>
                        <a:t> фестиваль «Рождественская звезда»</a:t>
                      </a:r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r>
                        <a:rPr lang="ru-RU" smtClean="0">
                          <a:latin typeface="Times New Roman" pitchFamily="18" charset="0"/>
                          <a:cs typeface="Times New Roman" pitchFamily="18" charset="0"/>
                        </a:rPr>
                        <a:t>Куликова Полина</a:t>
                      </a:r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r>
                        <a:rPr lang="ru-RU" smtClean="0">
                          <a:latin typeface="Times New Roman" pitchFamily="18" charset="0"/>
                          <a:cs typeface="Times New Roman" pitchFamily="18" charset="0"/>
                        </a:rPr>
                        <a:t>1 место</a:t>
                      </a:r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 vert="horz" wrap="square"/>
                    <a:lstStyle/>
                    <a:p>
                      <a:r>
                        <a:rPr lang="ru-RU" smtClean="0">
                          <a:latin typeface="Times New Roman" pitchFamily="18" charset="0"/>
                          <a:cs typeface="Times New Roman" pitchFamily="18" charset="0"/>
                        </a:rPr>
                        <a:t>Апрель 2016 г</a:t>
                      </a:r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r>
                        <a:rPr lang="ru-RU" smtClean="0">
                          <a:latin typeface="Times New Roman" pitchFamily="18" charset="0"/>
                          <a:cs typeface="Times New Roman" pitchFamily="18" charset="0"/>
                        </a:rPr>
                        <a:t>Районный детско-юношеский фестиваль «Пасхальный Благовест»</a:t>
                      </a:r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r>
                        <a:rPr lang="ru-RU" smtClean="0">
                          <a:latin typeface="Times New Roman" pitchFamily="18" charset="0"/>
                          <a:cs typeface="Times New Roman" pitchFamily="18" charset="0"/>
                        </a:rPr>
                        <a:t>Куликова Полина</a:t>
                      </a:r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r>
                        <a:rPr lang="ru-RU" smtClean="0">
                          <a:latin typeface="Times New Roman" pitchFamily="18" charset="0"/>
                          <a:cs typeface="Times New Roman" pitchFamily="18" charset="0"/>
                        </a:rPr>
                        <a:t>1 место</a:t>
                      </a:r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 vert="horz" wrap="square"/>
                    <a:lstStyle/>
                    <a:p>
                      <a:r>
                        <a:rPr lang="ru-RU" smtClean="0">
                          <a:latin typeface="Times New Roman" pitchFamily="18" charset="0"/>
                          <a:cs typeface="Times New Roman" pitchFamily="18" charset="0"/>
                        </a:rPr>
                        <a:t>Декабрь 2017 г</a:t>
                      </a:r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r>
                        <a:rPr lang="ru-RU" smtClean="0">
                          <a:latin typeface="Times New Roman" pitchFamily="18" charset="0"/>
                          <a:cs typeface="Times New Roman" pitchFamily="18" charset="0"/>
                        </a:rPr>
                        <a:t>Конкурс ДОУ</a:t>
                      </a:r>
                      <a:r>
                        <a:rPr lang="ru-RU" baseline="0" smtClean="0">
                          <a:latin typeface="Times New Roman" pitchFamily="18" charset="0"/>
                          <a:cs typeface="Times New Roman" pitchFamily="18" charset="0"/>
                        </a:rPr>
                        <a:t> «Новогодний серпантин»</a:t>
                      </a:r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r>
                        <a:rPr lang="ru-RU" smtClean="0">
                          <a:latin typeface="Times New Roman" pitchFamily="18" charset="0"/>
                          <a:cs typeface="Times New Roman" pitchFamily="18" charset="0"/>
                        </a:rPr>
                        <a:t>Куликова Дарья</a:t>
                      </a:r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r>
                        <a:rPr lang="ru-RU" smtClean="0">
                          <a:latin typeface="Times New Roman" pitchFamily="18" charset="0"/>
                          <a:cs typeface="Times New Roman" pitchFamily="18" charset="0"/>
                        </a:rPr>
                        <a:t>2 место</a:t>
                      </a:r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 vert="horz" wrap="square"/>
                    <a:lstStyle/>
                    <a:p>
                      <a:r>
                        <a:rPr lang="ru-RU" smtClean="0">
                          <a:latin typeface="Times New Roman" pitchFamily="18" charset="0"/>
                          <a:cs typeface="Times New Roman" pitchFamily="18" charset="0"/>
                        </a:rPr>
                        <a:t>Январь 2018 г</a:t>
                      </a:r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r>
                        <a:rPr lang="ru-RU" smtClean="0">
                          <a:latin typeface="Times New Roman" pitchFamily="18" charset="0"/>
                          <a:cs typeface="Times New Roman" pitchFamily="18" charset="0"/>
                        </a:rPr>
                        <a:t>Районный детско-юношеский фестиваль «Рождественская звезда»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r>
                        <a:rPr lang="ru-RU" smtClean="0">
                          <a:latin typeface="Times New Roman" pitchFamily="18" charset="0"/>
                          <a:cs typeface="Times New Roman" pitchFamily="18" charset="0"/>
                        </a:rPr>
                        <a:t>Трифонов Илья</a:t>
                      </a:r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r>
                        <a:rPr lang="ru-RU" smtClean="0">
                          <a:latin typeface="Times New Roman" pitchFamily="18" charset="0"/>
                          <a:cs typeface="Times New Roman" pitchFamily="18" charset="0"/>
                        </a:rPr>
                        <a:t>1 место</a:t>
                      </a:r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 vert="horz" wrap="square"/>
                    <a:lstStyle/>
                    <a:p>
                      <a:r>
                        <a:rPr lang="ru-RU" smtClean="0">
                          <a:latin typeface="Times New Roman" pitchFamily="18" charset="0"/>
                          <a:cs typeface="Times New Roman" pitchFamily="18" charset="0"/>
                        </a:rPr>
                        <a:t>Декабрь 2018 г</a:t>
                      </a:r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r>
                        <a:rPr lang="ru-RU" smtClean="0">
                          <a:latin typeface="Times New Roman" pitchFamily="18" charset="0"/>
                          <a:cs typeface="Times New Roman" pitchFamily="18" charset="0"/>
                        </a:rPr>
                        <a:t>Конкурс ДОУ «В свете елочных огней»</a:t>
                      </a:r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r>
                        <a:rPr lang="ru-RU" smtClean="0">
                          <a:latin typeface="Times New Roman" pitchFamily="18" charset="0"/>
                          <a:cs typeface="Times New Roman" pitchFamily="18" charset="0"/>
                        </a:rPr>
                        <a:t>Кульков Кирилл</a:t>
                      </a:r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r>
                        <a:rPr lang="ru-RU" smtClean="0">
                          <a:latin typeface="Times New Roman" pitchFamily="18" charset="0"/>
                          <a:cs typeface="Times New Roman" pitchFamily="18" charset="0"/>
                        </a:rPr>
                        <a:t>1 место</a:t>
                      </a:r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 vert="horz" wrap="square"/>
                    <a:lstStyle/>
                    <a:p>
                      <a:r>
                        <a:rPr lang="ru-RU" smtClean="0">
                          <a:latin typeface="Times New Roman" pitchFamily="18" charset="0"/>
                          <a:cs typeface="Times New Roman" pitchFamily="18" charset="0"/>
                        </a:rPr>
                        <a:t>Январь</a:t>
                      </a:r>
                      <a:r>
                        <a:rPr lang="ru-RU" baseline="0" smtClean="0">
                          <a:latin typeface="Times New Roman" pitchFamily="18" charset="0"/>
                          <a:cs typeface="Times New Roman" pitchFamily="18" charset="0"/>
                        </a:rPr>
                        <a:t> 2019 г</a:t>
                      </a:r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r>
                        <a:rPr lang="ru-RU" smtClean="0">
                          <a:latin typeface="Times New Roman" pitchFamily="18" charset="0"/>
                          <a:cs typeface="Times New Roman" pitchFamily="18" charset="0"/>
                        </a:rPr>
                        <a:t>Районный детско-юношеский фестиваль «Рождественская звезда»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r>
                        <a:rPr lang="ru-RU" smtClean="0">
                          <a:latin typeface="Times New Roman" pitchFamily="18" charset="0"/>
                          <a:cs typeface="Times New Roman" pitchFamily="18" charset="0"/>
                        </a:rPr>
                        <a:t>Семья</a:t>
                      </a:r>
                      <a:r>
                        <a:rPr lang="ru-RU" baseline="0" smtClean="0">
                          <a:latin typeface="Times New Roman" pitchFamily="18" charset="0"/>
                          <a:cs typeface="Times New Roman" pitchFamily="18" charset="0"/>
                        </a:rPr>
                        <a:t> Горбуновых</a:t>
                      </a:r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r>
                        <a:rPr lang="ru-RU" smtClean="0">
                          <a:latin typeface="Times New Roman" pitchFamily="18" charset="0"/>
                          <a:cs typeface="Times New Roman" pitchFamily="18" charset="0"/>
                        </a:rPr>
                        <a:t>2 место</a:t>
                      </a:r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 vert="horz" wrap="square"/>
                    <a:lstStyle/>
                    <a:p>
                      <a:r>
                        <a:rPr lang="ru-RU" smtClean="0">
                          <a:latin typeface="Times New Roman" pitchFamily="18" charset="0"/>
                          <a:cs typeface="Times New Roman" pitchFamily="18" charset="0"/>
                        </a:rPr>
                        <a:t>Декабрь 2019 г</a:t>
                      </a:r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r>
                        <a:rPr lang="ru-RU" smtClean="0">
                          <a:latin typeface="Times New Roman" pitchFamily="18" charset="0"/>
                          <a:cs typeface="Times New Roman" pitchFamily="18" charset="0"/>
                        </a:rPr>
                        <a:t>Конкурс ДОУ «Символ года»</a:t>
                      </a:r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r>
                        <a:rPr lang="ru-RU" smtClean="0">
                          <a:latin typeface="Times New Roman" pitchFamily="18" charset="0"/>
                          <a:cs typeface="Times New Roman" pitchFamily="18" charset="0"/>
                        </a:rPr>
                        <a:t>Трифонов Илья</a:t>
                      </a:r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r>
                        <a:rPr lang="ru-RU" smtClean="0">
                          <a:latin typeface="Times New Roman" pitchFamily="18" charset="0"/>
                          <a:cs typeface="Times New Roman" pitchFamily="18" charset="0"/>
                        </a:rPr>
                        <a:t>2 место</a:t>
                      </a:r>
                    </a:p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5403721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_rels/theme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r="http://schemas.openxmlformats.org/officeDocument/2006/relationships"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Arial"/>
        <a:cs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Arial"/>
        <a:cs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Template>Concourse</Template>
  <Company/>
  <PresentationFormat>On-screen Show (4:3)</PresentationFormat>
  <Paragraphs>38</Paragraphs>
  <Slides>28</Slides>
  <Notes>0</Notes>
  <TotalTime>1227</TotalTime>
  <HiddenSlides>0</HiddenSlides>
  <MMClips>0</MMClips>
  <ScaleCrop>0</ScaleCrop>
  <HeadingPairs>
    <vt:vector baseType="variant" size="6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baseType="lpstr" size="38">
      <vt:lpstr>Arial</vt:lpstr>
      <vt:lpstr>Lucida Sans Unicode</vt:lpstr>
      <vt:lpstr>Wingdings 3</vt:lpstr>
      <vt:lpstr>Verdana</vt:lpstr>
      <vt:lpstr>Wingdings 2</vt:lpstr>
      <vt:lpstr>Times New Roman</vt:lpstr>
      <vt:lpstr>MS Gothic</vt:lpstr>
      <vt:lpstr>Courier New</vt:lpstr>
      <vt:lpstr>Calibri</vt:lpstr>
      <vt:lpstr>Открытая</vt:lpstr>
      <vt:lpstr>PowerPoint Presentation</vt:lpstr>
      <vt:lpstr>PowerPoint Presentation</vt:lpstr>
      <vt:lpstr>Передовой педагогический опыт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Презентация PowerPoint</dc:title>
  <dc:creator>Пользователь</dc:creator>
  <cp:lastModifiedBy>Star</cp:lastModifiedBy>
  <cp:revision>72</cp:revision>
  <dcterms:created xsi:type="dcterms:W3CDTF">2020-09-06T05:43:39Z</dcterms:created>
  <dcterms:modified xsi:type="dcterms:W3CDTF">2024-01-18T06:44:51Z</dcterms:modified>
</cp:coreProperties>
</file>