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1" r:id="rId4"/>
  </p:sldMasterIdLst>
  <p:handoutMasterIdLst>
    <p:handoutMasterId r:id="rId31"/>
  </p:handoutMasterIdLst>
  <p:sldIdLst>
    <p:sldId id="257" r:id="rId5"/>
    <p:sldId id="273" r:id="rId6"/>
    <p:sldId id="279" r:id="rId7"/>
    <p:sldId id="293" r:id="rId8"/>
    <p:sldId id="280" r:id="rId9"/>
    <p:sldId id="281" r:id="rId10"/>
    <p:sldId id="289" r:id="rId11"/>
    <p:sldId id="291" r:id="rId12"/>
    <p:sldId id="292" r:id="rId13"/>
    <p:sldId id="282" r:id="rId14"/>
    <p:sldId id="283" r:id="rId15"/>
    <p:sldId id="284" r:id="rId16"/>
    <p:sldId id="287" r:id="rId17"/>
    <p:sldId id="288" r:id="rId18"/>
    <p:sldId id="303" r:id="rId19"/>
    <p:sldId id="285" r:id="rId20"/>
    <p:sldId id="294" r:id="rId21"/>
    <p:sldId id="295" r:id="rId22"/>
    <p:sldId id="304" r:id="rId23"/>
    <p:sldId id="296" r:id="rId24"/>
    <p:sldId id="297" r:id="rId25"/>
    <p:sldId id="298" r:id="rId26"/>
    <p:sldId id="290" r:id="rId27"/>
    <p:sldId id="300" r:id="rId28"/>
    <p:sldId id="301" r:id="rId29"/>
    <p:sldId id="30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28" y="-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0-12T13:30:00.480" idx="1">
    <p:pos x="7680" y="854"/>
    <p:text/>
    <p:extLst>
      <p:ext uri="{C676402C-5697-4E1C-873F-D02D1690AC5C}">
        <p15:threadingInfo xmlns=""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1387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593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863312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5781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86809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2456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0375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1022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4004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8341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4969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06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33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283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184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546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746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62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876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682" r:id="rId18"/>
    <p:sldLayoutId id="2147483683" r:id="rId19"/>
    <p:sldLayoutId id="2147483684" r:id="rId20"/>
    <p:sldLayoutId id="2147483685" r:id="rId21"/>
  </p:sldLayoutIdLst>
  <mc:AlternateContent xmlns:mc="http://schemas.openxmlformats.org/markup-compatibility/2006">
    <mc:Choice xmlns="" xmlns:p14="http://schemas.microsoft.com/office/powerpoint/2010/main" Requires="p14">
      <p:transition spd="slow" p14:dur="5000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portfolio-_2_%20(1).pptx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17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mordov.er.ru/activity/news/v-den-vospitatelya-i-vseh-doshkolnyh-rabotnikov-v-regionalnoj-obshestvennoj-priemnoj-saranska-proshel-priem-roditelej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skrasntor.schoolrm.ru/sveden/employees/44058/407052/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dskrasntor.schoolrm.ru/sveden/employees/44058/40705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77038" y="2442818"/>
            <a:ext cx="9485524" cy="356946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/>
          </a:p>
          <a:p>
            <a:endParaRPr lang="ru-RU" sz="4000" b="1" dirty="0"/>
          </a:p>
          <a:p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  <a:p>
            <a:endParaRPr lang="ru-RU" sz="4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04642" y="425311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6947" y="126693"/>
            <a:ext cx="115456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Министерство образования РМ</a:t>
            </a:r>
          </a:p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ПОРТФОЛИО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воспитателя МБДОУ «Детский сад «Звёздочка»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ОП «Детский сад «Красная Шапочка»</a:t>
            </a:r>
          </a:p>
          <a:p>
            <a:pPr algn="ctr"/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95" y="2941560"/>
            <a:ext cx="3605410" cy="3648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66303" y="2293018"/>
            <a:ext cx="9248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</a:rPr>
              <a:t>Трегубовой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 Валентины Викторовны</a:t>
            </a:r>
          </a:p>
        </p:txBody>
      </p:sp>
    </p:spTree>
    <p:extLst>
      <p:ext uri="{BB962C8B-B14F-4D97-AF65-F5344CB8AC3E}">
        <p14:creationId xmlns=""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1694" y="137578"/>
            <a:ext cx="321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НАЛИЧИЕ ПУБЛИКАЦИЙ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97676" y="600286"/>
            <a:ext cx="3166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Международный уровень</a:t>
            </a:r>
          </a:p>
          <a:p>
            <a:pPr algn="ctr"/>
            <a:r>
              <a:rPr lang="ru-RU" dirty="0"/>
              <a:t> (печатное издание)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86235" y="2705742"/>
            <a:ext cx="5979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Электронная версия печатного сборника</a:t>
            </a:r>
          </a:p>
          <a:p>
            <a:pPr algn="ctr"/>
            <a:r>
              <a:rPr lang="ru-RU" dirty="0"/>
              <a:t>Выпуск 9 - 2022 год (публикация 20.10.2022</a:t>
            </a:r>
            <a:r>
              <a:rPr lang="ru-RU" dirty="0" smtClean="0"/>
              <a:t>)</a:t>
            </a:r>
          </a:p>
          <a:p>
            <a:pPr algn="ctr"/>
            <a:r>
              <a:rPr lang="en-US" dirty="0" smtClean="0">
                <a:hlinkClick r:id="rId2" action="ppaction://hlinkpres?slideindex=1&amp;slidetitle="/>
              </a:rPr>
              <a:t/>
            </a:r>
            <a:br>
              <a:rPr lang="en-US" dirty="0" smtClean="0">
                <a:hlinkClick r:id="rId2" action="ppaction://hlinkpres?slideindex=1&amp;slidetitle="/>
              </a:rPr>
            </a:br>
            <a:r>
              <a:rPr lang="en-US" dirty="0" smtClean="0">
                <a:hlinkClick r:id="rId2" action="ppaction://hlinkpres?slideindex=1&amp;slidetitle="/>
              </a:rPr>
              <a:t>https://disk.yandex.ru/d/QCdDsgdjuU68Yg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0" y="1088579"/>
            <a:ext cx="3847386" cy="5479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2851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47" y="688331"/>
            <a:ext cx="3606315" cy="5123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73386" y="5985003"/>
            <a:ext cx="7248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Победа в дистанционном конкурсе в сети «Интернет»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1012" y="225714"/>
            <a:ext cx="10961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РЕЗУЛЬТАТЫ УЧАСТИЯ ВОСПИТАННИКОВ В КОНКУРСАХ, ВЫСТАВКАХ, ТУРНИРАХ И ПР.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A121975-A89D-57FC-40AD-408809E1D2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97" y="634395"/>
            <a:ext cx="3663192" cy="5177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384495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" l="-1901" r="89" t="59"/>
          <a:stretch/>
        </p:blipFill>
        <p:spPr>
          <a:xfrm>
            <a:off x="4172137" y="750461"/>
            <a:ext cx="3591119" cy="5058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61012" y="225714"/>
            <a:ext cx="10961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ru-RU" b="1" dirty="0" lang="ru-RU" smtClean="0">
                <a:solidFill>
                  <a:schemeClr val="accent5">
                    <a:lumMod val="50000"/>
                  </a:schemeClr>
                </a:solidFill>
                <a:latin charset="0" pitchFamily="16" typeface="Times New Roman"/>
                <a:cs charset="0" pitchFamily="16" typeface="Times New Roman"/>
              </a:rPr>
              <a:t> </a:t>
            </a:r>
            <a:r>
              <a:rPr altLang="ru-RU" b="1" dirty="0" lang="ru-RU">
                <a:solidFill>
                  <a:schemeClr val="accent5">
                    <a:lumMod val="50000"/>
                  </a:schemeClr>
                </a:solidFill>
                <a:latin charset="0" pitchFamily="16" typeface="Times New Roman"/>
                <a:cs charset="0" pitchFamily="16" typeface="Times New Roman"/>
              </a:rPr>
              <a:t>РЕЗУЛЬТАТЫ УЧАСТИЯ ВОСПИТАННИКОВ В КОНКУРСАХ, ВЫСТАВКАХ, ТУРНИРАХ И ПР.</a:t>
            </a:r>
            <a:endParaRPr b="1" dirty="0"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6205" y="5809228"/>
            <a:ext cx="3896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/>
              <a:t>Призовое место в очном муниципальном мероприятии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53428" y="5753553"/>
            <a:ext cx="3896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/>
              <a:t>Победа в очном муниципальном мероприятии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" r="78" t="19"/>
          <a:stretch/>
        </p:blipFill>
        <p:spPr>
          <a:xfrm>
            <a:off x="8208615" y="792058"/>
            <a:ext cx="3385777" cy="4847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1595988-84FF-50E8-A26D-B079ABC29371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8" l="147" r="113" t="110"/>
          <a:stretch/>
        </p:blipFill>
        <p:spPr>
          <a:xfrm>
            <a:off x="410700" y="875254"/>
            <a:ext cx="3316078" cy="4764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884CF47-1285-36FB-F957-FFEDF6314640}"/>
              </a:ext>
            </a:extLst>
          </p:cNvPr>
          <p:cNvSpPr/>
          <p:nvPr/>
        </p:nvSpPr>
        <p:spPr>
          <a:xfrm>
            <a:off x="86524" y="5800981"/>
            <a:ext cx="3896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/>
              <a:t>Призовое место в очном муниципальном мероприятии</a:t>
            </a:r>
          </a:p>
        </p:txBody>
      </p:sp>
    </p:spTree>
    <p:extLst>
      <p:ext uri="{BB962C8B-B14F-4D97-AF65-F5344CB8AC3E}">
        <p14:creationId xmlns:p14="http://schemas.microsoft.com/office/powerpoint/2010/main" xmlns="" val="581772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500" spd="slow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0246" y="132471"/>
            <a:ext cx="7988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НАЛИЧИЕ АВТОРСКИХ ПРОГРАММ, МЕТОДИЧЕСКИХ ПОСОБИЙ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4" y="1107348"/>
            <a:ext cx="3811041" cy="5391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848" y="1107349"/>
            <a:ext cx="3811041" cy="5391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01821" y="463779"/>
            <a:ext cx="312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Муниципальный уровень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97E8346-7C3B-1420-2B28-CC62AACA69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515" y="1107347"/>
            <a:ext cx="3811041" cy="5391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62252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0328" y="245359"/>
            <a:ext cx="10030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9734" y="2091542"/>
            <a:ext cx="4897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Уровень образовательной организации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4403921"/>
              </p:ext>
            </p:extLst>
          </p:nvPr>
        </p:nvGraphicFramePr>
        <p:xfrm>
          <a:off x="862211" y="2723515"/>
          <a:ext cx="6566294" cy="1419352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959984">
                  <a:extLst>
                    <a:ext uri="{9D8B030D-6E8A-4147-A177-3AD203B41FA5}">
                      <a16:colId xmlns="" xmlns:a16="http://schemas.microsoft.com/office/drawing/2014/main" val="79074466"/>
                    </a:ext>
                  </a:extLst>
                </a:gridCol>
                <a:gridCol w="1729296">
                  <a:extLst>
                    <a:ext uri="{9D8B030D-6E8A-4147-A177-3AD203B41FA5}">
                      <a16:colId xmlns="" xmlns:a16="http://schemas.microsoft.com/office/drawing/2014/main" val="2899587889"/>
                    </a:ext>
                  </a:extLst>
                </a:gridCol>
                <a:gridCol w="2094090">
                  <a:extLst>
                    <a:ext uri="{9D8B030D-6E8A-4147-A177-3AD203B41FA5}">
                      <a16:colId xmlns="" xmlns:a16="http://schemas.microsoft.com/office/drawing/2014/main" val="1436258924"/>
                    </a:ext>
                  </a:extLst>
                </a:gridCol>
                <a:gridCol w="1782924">
                  <a:extLst>
                    <a:ext uri="{9D8B030D-6E8A-4147-A177-3AD203B41FA5}">
                      <a16:colId xmlns="" xmlns:a16="http://schemas.microsoft.com/office/drawing/2014/main" val="166279855"/>
                    </a:ext>
                  </a:extLst>
                </a:gridCol>
              </a:tblGrid>
              <a:tr h="277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>
                          <a:effectLst/>
                        </a:rPr>
                        <a:t>Дата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</a:rPr>
                        <a:t>Место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</a:rPr>
                        <a:t>Тема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>
                          <a:effectLst/>
                        </a:rPr>
                        <a:t>Название мероприятия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13689256"/>
                  </a:ext>
                </a:extLst>
              </a:tr>
              <a:tr h="413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</a:rPr>
                        <a:t>10.09.2019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МБДОУ «Детский сад «Звёздочка»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ОП «Детский сад «Красная Шапочка»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</a:rPr>
                        <a:t>Обобщение личного опыта работы по развитию математических представлений. Презентация материала Е. Колесниковой для работы со старшими дошкольниками.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</a:rPr>
                        <a:t>Педагогический совет «Система планирования </a:t>
                      </a:r>
                      <a:r>
                        <a:rPr lang="ru-RU" sz="1000" dirty="0" err="1">
                          <a:effectLst/>
                        </a:rPr>
                        <a:t>воспитательно</a:t>
                      </a:r>
                      <a:r>
                        <a:rPr lang="ru-RU" sz="1000" dirty="0">
                          <a:effectLst/>
                        </a:rPr>
                        <a:t>-образовательной работы в ДОУ в соответствии с ФГОС ДО»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503579069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1B0610D-21F6-BC66-0743-AF67FEE654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36" y="891690"/>
            <a:ext cx="4081351" cy="5773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84164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0328" y="245359"/>
            <a:ext cx="10030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97710" y="2008073"/>
            <a:ext cx="312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Муниципальный уровень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1229478"/>
              </p:ext>
            </p:extLst>
          </p:nvPr>
        </p:nvGraphicFramePr>
        <p:xfrm>
          <a:off x="596758" y="2541864"/>
          <a:ext cx="6566293" cy="2089607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959984">
                  <a:extLst>
                    <a:ext uri="{9D8B030D-6E8A-4147-A177-3AD203B41FA5}">
                      <a16:colId xmlns="" xmlns:a16="http://schemas.microsoft.com/office/drawing/2014/main" val="3783456309"/>
                    </a:ext>
                  </a:extLst>
                </a:gridCol>
                <a:gridCol w="1729296">
                  <a:extLst>
                    <a:ext uri="{9D8B030D-6E8A-4147-A177-3AD203B41FA5}">
                      <a16:colId xmlns="" xmlns:a16="http://schemas.microsoft.com/office/drawing/2014/main" val="2092866410"/>
                    </a:ext>
                  </a:extLst>
                </a:gridCol>
                <a:gridCol w="2094090">
                  <a:extLst>
                    <a:ext uri="{9D8B030D-6E8A-4147-A177-3AD203B41FA5}">
                      <a16:colId xmlns="" xmlns:a16="http://schemas.microsoft.com/office/drawing/2014/main" val="4222625873"/>
                    </a:ext>
                  </a:extLst>
                </a:gridCol>
                <a:gridCol w="1782923">
                  <a:extLst>
                    <a:ext uri="{9D8B030D-6E8A-4147-A177-3AD203B41FA5}">
                      <a16:colId xmlns="" xmlns:a16="http://schemas.microsoft.com/office/drawing/2014/main" val="3215941604"/>
                    </a:ext>
                  </a:extLst>
                </a:gridCol>
              </a:tblGrid>
              <a:tr h="295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</a:rPr>
                        <a:t>Дата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</a:rPr>
                        <a:t>Место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</a:rPr>
                        <a:t>Тема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</a:rPr>
                        <a:t>Название мероприятия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83346325"/>
                  </a:ext>
                </a:extLst>
              </a:tr>
              <a:tr h="413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23.09.2021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МБДОУ «Детский сад «Звёздочка»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ОП «Детский сад «Красная Шапочка»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Использование нетрадиционных техник в рисовании: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актуальность развития и обобщение личного опыта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Районный методический  семинар посвященный Дню воспитателя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80718881"/>
                  </a:ext>
                </a:extLst>
              </a:tr>
              <a:tr h="413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25.08.2022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МБДОУ «Детский сад «Звёздочка»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«Развитие творческих способностей у детей через аппликацию и рисование с использованием нетрадиционных приемов и материалов».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Августовская секция воспитателей групп раннего и дошкольного возраста Торбеевского муниципального района.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84082804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C1D928A-65B8-C4C1-AC1B-207E53D21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933" y="891690"/>
            <a:ext cx="4145309" cy="58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71531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8401" y="132471"/>
            <a:ext cx="9052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ПРОВЕДЕНИЕ ОТКРЫТЫХ ЗАНЯТИЙ, МАСТЕР-КЛАССОВ, МЕРОПРИЯТИЙ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5470" y="75687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Уровень образовательной организации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25568" y="4437327"/>
            <a:ext cx="312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Муниципальный уровень 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43446861"/>
              </p:ext>
            </p:extLst>
          </p:nvPr>
        </p:nvGraphicFramePr>
        <p:xfrm>
          <a:off x="1359161" y="1179699"/>
          <a:ext cx="4858992" cy="301932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08697">
                  <a:extLst>
                    <a:ext uri="{9D8B030D-6E8A-4147-A177-3AD203B41FA5}">
                      <a16:colId xmlns="" xmlns:a16="http://schemas.microsoft.com/office/drawing/2014/main" val="4266642734"/>
                    </a:ext>
                  </a:extLst>
                </a:gridCol>
                <a:gridCol w="1635199">
                  <a:extLst>
                    <a:ext uri="{9D8B030D-6E8A-4147-A177-3AD203B41FA5}">
                      <a16:colId xmlns="" xmlns:a16="http://schemas.microsoft.com/office/drawing/2014/main" val="4089172228"/>
                    </a:ext>
                  </a:extLst>
                </a:gridCol>
                <a:gridCol w="1715096">
                  <a:extLst>
                    <a:ext uri="{9D8B030D-6E8A-4147-A177-3AD203B41FA5}">
                      <a16:colId xmlns="" xmlns:a16="http://schemas.microsoft.com/office/drawing/2014/main" val="3622392133"/>
                    </a:ext>
                  </a:extLst>
                </a:gridCol>
              </a:tblGrid>
              <a:tr h="313604"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Дата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6" marR="19730" marT="20914" marB="0"/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Тема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6" marR="19730" marT="20914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Название мероприятия 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6" marR="19730" marT="20914" marB="0"/>
                </a:tc>
                <a:extLst>
                  <a:ext uri="{0D108BD9-81ED-4DB2-BD59-A6C34878D82A}">
                    <a16:rowId xmlns="" xmlns:a16="http://schemas.microsoft.com/office/drawing/2014/main" val="319133044"/>
                  </a:ext>
                </a:extLst>
              </a:tr>
              <a:tr h="465226"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22. 02. 2019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6" marR="19730" marT="2091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«Богатыри земли русской»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6" marR="19730" marT="20914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Открытое занятие </a:t>
                      </a:r>
                    </a:p>
                  </a:txBody>
                  <a:tcPr marL="43406" marR="19730" marT="20914" marB="0" anchor="ctr"/>
                </a:tc>
                <a:extLst>
                  <a:ext uri="{0D108BD9-81ED-4DB2-BD59-A6C34878D82A}">
                    <a16:rowId xmlns="" xmlns:a16="http://schemas.microsoft.com/office/drawing/2014/main" val="790403128"/>
                  </a:ext>
                </a:extLst>
              </a:tr>
              <a:tr h="487930"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03.11. 2020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6" marR="19730" marT="2091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«День народного единства»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6" marR="19730" marT="20914" marB="0" anchor="ctr"/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Праздник, посвященный дню народного единства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6" marR="19730" marT="20914" marB="0" anchor="ctr"/>
                </a:tc>
                <a:extLst>
                  <a:ext uri="{0D108BD9-81ED-4DB2-BD59-A6C34878D82A}">
                    <a16:rowId xmlns="" xmlns:a16="http://schemas.microsoft.com/office/drawing/2014/main" val="3946153234"/>
                  </a:ext>
                </a:extLst>
              </a:tr>
              <a:tr h="611333"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 </a:t>
                      </a:r>
                    </a:p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19. 02. 2021 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6" marR="19730" marT="2091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</a:rPr>
                        <a:t>Акция «Безопасность на дорогах»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6" marR="19730" marT="20914" marB="0" anchor="ctr"/>
                </a:tc>
                <a:tc>
                  <a:txBody>
                    <a:bodyPr/>
                    <a:lstStyle/>
                    <a:p>
                      <a:pPr marL="5080" marR="6350" algn="ct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Интеллектуальная игра «Зеленый </a:t>
                      </a:r>
                    </a:p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огонек» в рамках</a:t>
                      </a:r>
                    </a:p>
                  </a:txBody>
                  <a:tcPr marL="43406" marR="19730" marT="20914" marB="0"/>
                </a:tc>
                <a:extLst>
                  <a:ext uri="{0D108BD9-81ED-4DB2-BD59-A6C34878D82A}">
                    <a16:rowId xmlns="" xmlns:a16="http://schemas.microsoft.com/office/drawing/2014/main" val="2878955496"/>
                  </a:ext>
                </a:extLst>
              </a:tr>
              <a:tr h="465226"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19. 05. 2022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6" marR="19730" marT="20914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Художественно эстетическое развитие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6" marR="19730" marT="20914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Открытое занятие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«Новый наряд для петушка» (мл. </a:t>
                      </a:r>
                      <a:r>
                        <a:rPr lang="ru-RU" sz="1050" dirty="0" err="1">
                          <a:effectLst/>
                        </a:rPr>
                        <a:t>гр</a:t>
                      </a:r>
                      <a:r>
                        <a:rPr lang="ru-RU" sz="1050" dirty="0">
                          <a:effectLst/>
                        </a:rPr>
                        <a:t>)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6" marR="19730" marT="20914" marB="0" anchor="ctr"/>
                </a:tc>
                <a:extLst>
                  <a:ext uri="{0D108BD9-81ED-4DB2-BD59-A6C34878D82A}">
                    <a16:rowId xmlns="" xmlns:a16="http://schemas.microsoft.com/office/drawing/2014/main" val="1078231919"/>
                  </a:ext>
                </a:extLst>
              </a:tr>
              <a:tr h="487930"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15. 09. 2022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6" marR="19730" marT="2091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Экологическое воспитание в ДОУ  </a:t>
                      </a:r>
                    </a:p>
                  </a:txBody>
                  <a:tcPr marL="43406" marR="19730" marT="2091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Рисование мятой бумагой </a:t>
                      </a:r>
                    </a:p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 «Бархотки»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6" marR="19730" marT="20914" marB="0" anchor="ctr"/>
                </a:tc>
                <a:extLst>
                  <a:ext uri="{0D108BD9-81ED-4DB2-BD59-A6C34878D82A}">
                    <a16:rowId xmlns="" xmlns:a16="http://schemas.microsoft.com/office/drawing/2014/main" val="1554027888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3991639"/>
              </p:ext>
            </p:extLst>
          </p:nvPr>
        </p:nvGraphicFramePr>
        <p:xfrm>
          <a:off x="1359161" y="5609034"/>
          <a:ext cx="4854405" cy="98417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07273">
                  <a:extLst>
                    <a:ext uri="{9D8B030D-6E8A-4147-A177-3AD203B41FA5}">
                      <a16:colId xmlns="" xmlns:a16="http://schemas.microsoft.com/office/drawing/2014/main" val="3791844271"/>
                    </a:ext>
                  </a:extLst>
                </a:gridCol>
                <a:gridCol w="1633656">
                  <a:extLst>
                    <a:ext uri="{9D8B030D-6E8A-4147-A177-3AD203B41FA5}">
                      <a16:colId xmlns="" xmlns:a16="http://schemas.microsoft.com/office/drawing/2014/main" val="3518133105"/>
                    </a:ext>
                  </a:extLst>
                </a:gridCol>
                <a:gridCol w="1713476">
                  <a:extLst>
                    <a:ext uri="{9D8B030D-6E8A-4147-A177-3AD203B41FA5}">
                      <a16:colId xmlns="" xmlns:a16="http://schemas.microsoft.com/office/drawing/2014/main" val="1708778941"/>
                    </a:ext>
                  </a:extLst>
                </a:gridCol>
              </a:tblGrid>
              <a:tr h="984174"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</a:t>
                      </a:r>
                    </a:p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14.05.2021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6" marR="19730" marT="2091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Познавательно и художественно </a:t>
                      </a:r>
                    </a:p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эстетическое развитие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6" marR="19730" marT="20914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Открытое занятие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«Весенние мотивы» на районном семинаре </a:t>
                      </a:r>
                    </a:p>
                  </a:txBody>
                  <a:tcPr marL="43406" marR="19730" marT="20914" marB="0" anchor="ctr"/>
                </a:tc>
                <a:extLst>
                  <a:ext uri="{0D108BD9-81ED-4DB2-BD59-A6C34878D82A}">
                    <a16:rowId xmlns="" xmlns:a16="http://schemas.microsoft.com/office/drawing/2014/main" val="2319113125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601DF42-6735-C28E-65B4-8929B6E732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242" y="941545"/>
            <a:ext cx="3962329" cy="5604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B99D68F4-2EE9-A18E-7F4A-F0F6FAEBD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3226717"/>
              </p:ext>
            </p:extLst>
          </p:nvPr>
        </p:nvGraphicFramePr>
        <p:xfrm>
          <a:off x="1359161" y="4895517"/>
          <a:ext cx="4858992" cy="66859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08697">
                  <a:extLst>
                    <a:ext uri="{9D8B030D-6E8A-4147-A177-3AD203B41FA5}">
                      <a16:colId xmlns="" xmlns:a16="http://schemas.microsoft.com/office/drawing/2014/main" val="724977706"/>
                    </a:ext>
                  </a:extLst>
                </a:gridCol>
                <a:gridCol w="1635199">
                  <a:extLst>
                    <a:ext uri="{9D8B030D-6E8A-4147-A177-3AD203B41FA5}">
                      <a16:colId xmlns="" xmlns:a16="http://schemas.microsoft.com/office/drawing/2014/main" val="2580606350"/>
                    </a:ext>
                  </a:extLst>
                </a:gridCol>
                <a:gridCol w="1715096">
                  <a:extLst>
                    <a:ext uri="{9D8B030D-6E8A-4147-A177-3AD203B41FA5}">
                      <a16:colId xmlns="" xmlns:a16="http://schemas.microsoft.com/office/drawing/2014/main" val="147295491"/>
                    </a:ext>
                  </a:extLst>
                </a:gridCol>
              </a:tblGrid>
              <a:tr h="668591"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06. 05. 2021 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6" marR="19730" marT="2091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Патриотическое воспитание  </a:t>
                      </a:r>
                    </a:p>
                  </a:txBody>
                  <a:tcPr marL="43406" marR="19730" marT="2091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Акция «Свеча памяти»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Районное мероприятие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06" marR="19730" marT="20914" marB="0" anchor="ctr"/>
                </a:tc>
                <a:extLst>
                  <a:ext uri="{0D108BD9-81ED-4DB2-BD59-A6C34878D82A}">
                    <a16:rowId xmlns="" xmlns:a16="http://schemas.microsoft.com/office/drawing/2014/main" val="522406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61609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9091" y="240735"/>
            <a:ext cx="10354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Общественно-педагогическая активность педагога: участие в комиссиях, педагогических сообществах, в жюри конкурсов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32468B3-EB83-1916-EBEA-D0D0D4FE9F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85" y="887066"/>
            <a:ext cx="4106971" cy="5809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73515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091" y="157244"/>
            <a:ext cx="10354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ПОЗИТИВНЫЕ РЕЗУЛЬТАТЫ РАБОТЫ С ВОСПИТАННИКАМИ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" y="526576"/>
            <a:ext cx="4263834" cy="6032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68" y="568321"/>
            <a:ext cx="4204820" cy="5948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196" y="589194"/>
            <a:ext cx="4204819" cy="5948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38996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Desktop\трегуб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3310" y="546538"/>
            <a:ext cx="4992413" cy="5784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40860" y="126560"/>
            <a:ext cx="3530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ОБЩИЕ СВЕДЕНИЯ</a:t>
            </a:r>
            <a:r>
              <a:rPr lang="ru-RU" sz="2800" b="1" dirty="0"/>
              <a:t>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7624" y="610136"/>
            <a:ext cx="1169991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Дата рождения: </a:t>
            </a: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10.10.1966 г. </a:t>
            </a:r>
          </a:p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Профессиональное образование: </a:t>
            </a: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Зубово</a:t>
            </a:r>
            <a:r>
              <a:rPr lang="ru-RU" altLang="ru-RU" sz="2000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ru-RU" altLang="ru-RU" sz="2000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Полянское</a:t>
            </a:r>
            <a:r>
              <a:rPr lang="ru-RU" altLang="ru-RU" sz="2000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педагогическое училище Мордовской АССР, </a:t>
            </a:r>
          </a:p>
          <a:p>
            <a:pPr algn="ctr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диплом серии ЗТ №436876 от 04.07.1985 г. Присвоенная квалификация: воспитатель детского сада по специальности «Дошкольное воспитание», </a:t>
            </a:r>
          </a:p>
          <a:p>
            <a:pPr marL="342900" indent="-342900" algn="ctr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ГОУ ВПО «Мордовский государственный педагогический институт им. М.Е. </a:t>
            </a:r>
            <a:r>
              <a:rPr lang="ru-RU" altLang="ru-RU" sz="2000" u="sng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Евсевьева</a:t>
            </a:r>
            <a:r>
              <a:rPr lang="ru-RU" altLang="ru-RU" sz="2000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»</a:t>
            </a: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, </a:t>
            </a:r>
          </a:p>
          <a:p>
            <a:pPr algn="ctr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диплом серии ВСБ №0820155 от 24.01.2005 г. </a:t>
            </a:r>
          </a:p>
          <a:p>
            <a:pPr algn="ctr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Присвоенная квалификация: организатор-методист дошкольного образования, педагог-психолог по специальности «Педагогика и методика дошкольного образования». </a:t>
            </a:r>
          </a:p>
          <a:p>
            <a:pPr marL="342900" indent="-342900" algn="ctr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Стаж педагогической работы (по специальности): </a:t>
            </a: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36 лет.                 </a:t>
            </a: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Общий трудовой стаж: </a:t>
            </a: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37 лет.</a:t>
            </a: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Наличие квалификационной категории: </a:t>
            </a: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первая квалификационная категория.</a:t>
            </a:r>
          </a:p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Дата последней аттестации: </a:t>
            </a:r>
            <a:r>
              <a:rPr lang="ru-RU" alt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21.12.2017 </a:t>
            </a: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г.</a:t>
            </a: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Courier New" panose="02070309020205020404" pitchFamily="49" charset="0"/>
              <a:buChar char="o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Прохождение курсов повышения квалификации: </a:t>
            </a:r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март 2020 г.</a:t>
            </a:r>
          </a:p>
          <a:p>
            <a:pPr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08990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091" y="157244"/>
            <a:ext cx="10354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КАЧЕСТВО ВЗАИМОДЕЙСТВИЯ С РОДИТЕЛЯМИ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78" y="526576"/>
            <a:ext cx="4410384" cy="623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62" y="526576"/>
            <a:ext cx="4436161" cy="6276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86958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091" y="157244"/>
            <a:ext cx="10354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РАБОТА С ДЕТЬМИ ИЗ СОЦИАЛЬНО-НЕБЛАГОПОЛУЧНЫХ СЕМЕЙ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680813"/>
            <a:ext cx="4215498" cy="596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17084" y="1525993"/>
            <a:ext cx="5412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2021-2022 г. учебном год группу, в которой Трегубова В. В. работает воспитателем, посещал ребенок из социально-неблагополучной семьи.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2254" y="37257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Была проведена соответствующая  работа, в том числе и профилактическая в соответствии с предъявляемыми требованиями</a:t>
            </a:r>
          </a:p>
        </p:txBody>
      </p:sp>
    </p:spTree>
    <p:extLst>
      <p:ext uri="{BB962C8B-B14F-4D97-AF65-F5344CB8AC3E}">
        <p14:creationId xmlns="" xmlns:p14="http://schemas.microsoft.com/office/powerpoint/2010/main" val="3034074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091" y="157244"/>
            <a:ext cx="10354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УЧАСТИЕ ПЕДАГОГА В ПРОФЕССИОНАЛЬНЫХ КОНКУРСАХ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0061BCF-4B42-EF62-4D55-5E1BD103F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735" y="652898"/>
            <a:ext cx="3933612" cy="5559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046325D-B289-9C2C-2924-BBA7FB8D74AC}"/>
              </a:ext>
            </a:extLst>
          </p:cNvPr>
          <p:cNvSpPr txBox="1"/>
          <p:nvPr/>
        </p:nvSpPr>
        <p:spPr>
          <a:xfrm>
            <a:off x="1603843" y="6229938"/>
            <a:ext cx="3192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Победа в конкурсе на портале сети Интернет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BEDA4E1-B6CF-B1DD-B337-B004EE239A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81" y="767560"/>
            <a:ext cx="3756535" cy="5309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3E13C37-18E8-C56C-C8B5-F0577D8222BE}"/>
              </a:ext>
            </a:extLst>
          </p:cNvPr>
          <p:cNvSpPr txBox="1"/>
          <p:nvPr/>
        </p:nvSpPr>
        <p:spPr>
          <a:xfrm>
            <a:off x="6927620" y="6168896"/>
            <a:ext cx="3192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Победа в конкурсе на портале сети Интернет</a:t>
            </a:r>
          </a:p>
        </p:txBody>
      </p:sp>
    </p:spTree>
    <p:extLst>
      <p:ext uri="{BB962C8B-B14F-4D97-AF65-F5344CB8AC3E}">
        <p14:creationId xmlns="" xmlns:p14="http://schemas.microsoft.com/office/powerpoint/2010/main" val="3512444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9781" y="526576"/>
            <a:ext cx="112264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400"/>
              <a:t>Победитель в номинации «Лучший воспитатель образовательной организации», очного конкурсах российского уровня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0929" y="6329618"/>
            <a:ext cx="1155427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z="1400">
                <a:hlinkClick r:id="rId2"/>
              </a:rPr>
              <a:t>Адрес публикации: </a:t>
            </a:r>
            <a:r>
              <a:rPr dirty="0" lang="en-US" sz="1400">
                <a:hlinkClick r:id="rId2"/>
              </a:rPr>
              <a:t>https://mordov.er.ru/activity/news/v-den-vospitatelya-i-vseh-doshkolnyh-rabotnikov-v-regionalnoj-obshestvennoj-priemnoj-saranska-proshel-priem-roditelej</a:t>
            </a:r>
            <a:endParaRPr dirty="0" lang="ru-RU" sz="1400"/>
          </a:p>
          <a:p>
            <a:pPr algn="ctr"/>
            <a:endParaRPr dirty="0"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3318" y="771487"/>
            <a:ext cx="4392518" cy="2928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89091" y="157244"/>
            <a:ext cx="10354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ru-RU" b="1" dirty="0" lang="ru-RU" smtClean="0">
                <a:solidFill>
                  <a:schemeClr val="accent5">
                    <a:lumMod val="50000"/>
                  </a:schemeClr>
                </a:solidFill>
                <a:latin charset="0" pitchFamily="16" typeface="Times New Roman"/>
                <a:cs charset="0" pitchFamily="16" typeface="Times New Roman"/>
              </a:rPr>
              <a:t>УЧАСТИЕ </a:t>
            </a:r>
            <a:r>
              <a:rPr altLang="ru-RU" b="1" dirty="0" lang="ru-RU">
                <a:solidFill>
                  <a:schemeClr val="accent5">
                    <a:lumMod val="50000"/>
                  </a:schemeClr>
                </a:solidFill>
                <a:latin charset="0" pitchFamily="16" typeface="Times New Roman"/>
                <a:cs charset="0" pitchFamily="16" typeface="Times New Roman"/>
              </a:rPr>
              <a:t>ПЕДАГОГА В ПРОФЕССИОНАЛЬНЫХ КОНКУРСАХ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" t="44"/>
          <a:stretch/>
        </p:blipFill>
        <p:spPr>
          <a:xfrm>
            <a:off x="7975836" y="834353"/>
            <a:ext cx="3650338" cy="5247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929" y="3636966"/>
            <a:ext cx="4163396" cy="2775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95557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500" spd="slow">
        <p14:reveal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091" y="157244"/>
            <a:ext cx="10354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ru-RU" b="1" dirty="0" lang="ru-RU" smtClean="0">
                <a:solidFill>
                  <a:schemeClr val="accent5">
                    <a:lumMod val="50000"/>
                  </a:schemeClr>
                </a:solidFill>
                <a:latin charset="0" pitchFamily="16" typeface="Times New Roman"/>
                <a:cs charset="0" pitchFamily="16" typeface="Times New Roman"/>
              </a:rPr>
              <a:t> </a:t>
            </a:r>
            <a:r>
              <a:rPr altLang="ru-RU" b="1" dirty="0" lang="ru-RU">
                <a:solidFill>
                  <a:schemeClr val="accent5">
                    <a:lumMod val="50000"/>
                  </a:schemeClr>
                </a:solidFill>
                <a:latin charset="0" pitchFamily="16" typeface="Times New Roman"/>
                <a:cs charset="0" pitchFamily="16" typeface="Times New Roman"/>
              </a:rPr>
              <a:t>НАГРАДЫ И ПООЩРЕНИЯ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9052" y="463872"/>
            <a:ext cx="762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ru-RU"/>
              <a:t>Заслуженный работник образования Российской Федерации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0599" y="3875138"/>
            <a:ext cx="4470802" cy="2982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BFEEB1-7A00-441C-E7EE-60EB03296F20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" l="10" r="32" t="100"/>
          <a:stretch/>
        </p:blipFill>
        <p:spPr>
          <a:xfrm>
            <a:off x="1248648" y="833204"/>
            <a:ext cx="4470802" cy="314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52C1521-CC2F-33AA-7D5D-685437145889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" l="10" r="82" t="41"/>
          <a:stretch/>
        </p:blipFill>
        <p:spPr>
          <a:xfrm>
            <a:off x="6275491" y="783246"/>
            <a:ext cx="4412202" cy="314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85900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500" spd="slow">
        <p14:reveal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091" y="157244"/>
            <a:ext cx="10354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ru-RU" b="1" dirty="0" lang="ru-RU" smtClean="0">
                <a:solidFill>
                  <a:schemeClr val="accent5">
                    <a:lumMod val="50000"/>
                  </a:schemeClr>
                </a:solidFill>
                <a:latin charset="0" pitchFamily="16" typeface="Times New Roman"/>
                <a:cs charset="0" pitchFamily="16" typeface="Times New Roman"/>
              </a:rPr>
              <a:t> </a:t>
            </a:r>
            <a:r>
              <a:rPr altLang="ru-RU" b="1" dirty="0" lang="ru-RU">
                <a:solidFill>
                  <a:schemeClr val="accent5">
                    <a:lumMod val="50000"/>
                  </a:schemeClr>
                </a:solidFill>
                <a:latin charset="0" pitchFamily="16" typeface="Times New Roman"/>
                <a:cs charset="0" pitchFamily="16" typeface="Times New Roman"/>
              </a:rPr>
              <a:t>НАГРАДЫ И ПООЩРЕНИЯ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F02022-E241-B254-2C52-117035D1BADD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" l="96" r="56" t="-1"/>
          <a:stretch/>
        </p:blipFill>
        <p:spPr>
          <a:xfrm>
            <a:off x="7647710" y="637413"/>
            <a:ext cx="4017817" cy="59048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DFD0ED-6CC5-9B38-CF2F-D55F31B24C8B}"/>
              </a:ext>
            </a:extLst>
          </p:cNvPr>
          <p:cNvSpPr txBox="1"/>
          <p:nvPr/>
        </p:nvSpPr>
        <p:spPr>
          <a:xfrm>
            <a:off x="1023152" y="3105834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dirty="0" lang="ru-RU"/>
              <a:t>Почетная грамота Министерства образования Республики Мордовия</a:t>
            </a:r>
          </a:p>
        </p:txBody>
      </p:sp>
    </p:spTree>
    <p:extLst>
      <p:ext uri="{BB962C8B-B14F-4D97-AF65-F5344CB8AC3E}">
        <p14:creationId xmlns:p14="http://schemas.microsoft.com/office/powerpoint/2010/main" xmlns="" val="3878480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500" spd="slow">
        <p14:reveal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D9DE4DC-B1B9-25D6-EF70-D2C894FC8921}"/>
              </a:ext>
            </a:extLst>
          </p:cNvPr>
          <p:cNvSpPr txBox="1"/>
          <p:nvPr/>
        </p:nvSpPr>
        <p:spPr>
          <a:xfrm>
            <a:off x="2075451" y="2013228"/>
            <a:ext cx="836814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Дополнительная информация о воспитателе размещена на официальном сайте МБДОУ «Детский сад «Звёздочка»  ОП Детский сад «Красная Шапочка»:</a:t>
            </a:r>
          </a:p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14DAD19-EA70-416C-761F-76AD04087780}"/>
              </a:ext>
            </a:extLst>
          </p:cNvPr>
          <p:cNvSpPr txBox="1"/>
          <p:nvPr/>
        </p:nvSpPr>
        <p:spPr>
          <a:xfrm>
            <a:off x="2576944" y="3244334"/>
            <a:ext cx="75396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hlinkClick r:id="rId2"/>
              </a:rPr>
              <a:t>https://dskrasntor.schoolrm.ru/sveden/employees/44058/407052/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9899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D8F4B11-C794-AA71-58F0-2295D222D38C}"/>
              </a:ext>
            </a:extLst>
          </p:cNvPr>
          <p:cNvSpPr txBox="1"/>
          <p:nvPr/>
        </p:nvSpPr>
        <p:spPr>
          <a:xfrm>
            <a:off x="1177732" y="455499"/>
            <a:ext cx="9960746" cy="1017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</a:rPr>
              <a:t>Обобщение педагогического опыта</a:t>
            </a:r>
            <a:endParaRPr lang="ru-RU" sz="1200" dirty="0">
              <a:solidFill>
                <a:schemeClr val="bg2">
                  <a:lumMod val="2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effectLst/>
                <a:ea typeface="Times New Roman" panose="02020603050405020304" pitchFamily="18" charset="0"/>
              </a:rPr>
              <a:t> «Использование нетрадиционных техник в рисовании»</a:t>
            </a:r>
            <a:endParaRPr lang="ru-RU" sz="1200" dirty="0">
              <a:solidFill>
                <a:schemeClr val="bg2">
                  <a:lumMod val="2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9423" y="3635163"/>
            <a:ext cx="3898722" cy="2924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C:\Users\Света\Desktop\праздники и конкурсы в д.саду\трегубова\IMG_93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419" y="3635163"/>
            <a:ext cx="3885359" cy="2825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0B0FE9F-43E8-4B62-9F4A-D22A5C0E8E95}"/>
              </a:ext>
            </a:extLst>
          </p:cNvPr>
          <p:cNvSpPr txBox="1"/>
          <p:nvPr/>
        </p:nvSpPr>
        <p:spPr>
          <a:xfrm>
            <a:off x="1916187" y="1617927"/>
            <a:ext cx="8561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Размещено на официальном сайте МБДОУ «Детский сад «Звёздочка»</a:t>
            </a:r>
          </a:p>
          <a:p>
            <a:pPr algn="ctr"/>
            <a:r>
              <a:rPr lang="ru-RU" dirty="0"/>
              <a:t>ОП Детский сад «Красная Шапочка»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628DC8-6DE6-BC8D-4467-FE1A9551D411}"/>
              </a:ext>
            </a:extLst>
          </p:cNvPr>
          <p:cNvSpPr txBox="1"/>
          <p:nvPr/>
        </p:nvSpPr>
        <p:spPr>
          <a:xfrm>
            <a:off x="2427215" y="2369586"/>
            <a:ext cx="75396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hlinkClick r:id="rId4"/>
              </a:rPr>
              <a:t>https://dskrasntor.schoolrm.ru/sveden/employees/44058/407052/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893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1512" y="301253"/>
            <a:ext cx="9121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УЧАСТИЕ В ИННОВАЦИОННОЙ (ЭКСПЕРИМЕНТАЛЬНОЙ)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86983" y="787572"/>
            <a:ext cx="4897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Уровень образовательной организации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53D76E0-7A89-F534-B6F4-ACF237E89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1216" y="2125889"/>
            <a:ext cx="5191533" cy="3670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C4B2CD1-81D2-8B8C-CA91-12DFD2D7BE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06" y="1365214"/>
            <a:ext cx="3670185" cy="519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85789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3114" y="359311"/>
            <a:ext cx="2601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453" y="525786"/>
            <a:ext cx="4197022" cy="592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41905" y="980698"/>
            <a:ext cx="33931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Трегубова В. В. в 2020/2021 учебный год являлась наставником молодого воспитателя </a:t>
            </a:r>
            <a:r>
              <a:rPr lang="ru-RU" sz="1600" dirty="0" err="1"/>
              <a:t>Буяновой</a:t>
            </a:r>
            <a:r>
              <a:rPr lang="ru-RU" sz="1600" dirty="0"/>
              <a:t> Т. В. (Приказ № 88  от 31.08. 2020 г.).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526691F-B09F-F192-4B7A-3C120F53D3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0" y="543977"/>
            <a:ext cx="4253074" cy="6014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11628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6778" y="346898"/>
            <a:ext cx="321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НАЛИЧИЕ ПУБЛИКАЦИЙ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7330" y="880429"/>
            <a:ext cx="8960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Материалы, прошедшие экспертизу  на сайтах, порталах сети Интернет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792" y="1480871"/>
            <a:ext cx="3754088" cy="531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30" y="1413960"/>
            <a:ext cx="3849149" cy="544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83372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" l="79" r="74" t="28"/>
          <a:stretch/>
        </p:blipFill>
        <p:spPr>
          <a:xfrm rot="16200000">
            <a:off x="5398615" y="-866312"/>
            <a:ext cx="5127948" cy="8458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" l="142" r="32" t="88"/>
          <a:stretch/>
        </p:blipFill>
        <p:spPr>
          <a:xfrm>
            <a:off x="528808" y="545332"/>
            <a:ext cx="2875403" cy="3613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7" l="73" r="51" t="85"/>
          <a:stretch/>
        </p:blipFill>
        <p:spPr>
          <a:xfrm>
            <a:off x="284258" y="4569447"/>
            <a:ext cx="3364502" cy="195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9562641" y="2908453"/>
            <a:ext cx="1189822" cy="125041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2671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500" spd="slow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42673" y="447227"/>
            <a:ext cx="266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Российский уровень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6776" y="112857"/>
            <a:ext cx="321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6" charset="0"/>
                <a:cs typeface="Times New Roman" pitchFamily="16" charset="0"/>
              </a:rPr>
              <a:t>НАЛИЧИЕ ПУБЛИКАЦИЙ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6" y="1355075"/>
            <a:ext cx="7029334" cy="4969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3" y="616945"/>
            <a:ext cx="4412148" cy="6241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426830" y="816559"/>
            <a:ext cx="250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(печатный сборник)</a:t>
            </a:r>
          </a:p>
        </p:txBody>
      </p:sp>
    </p:spTree>
    <p:extLst>
      <p:ext uri="{BB962C8B-B14F-4D97-AF65-F5344CB8AC3E}">
        <p14:creationId xmlns="" xmlns:p14="http://schemas.microsoft.com/office/powerpoint/2010/main" val="2525741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852" y="876242"/>
            <a:ext cx="4671876" cy="58224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21694" y="137578"/>
            <a:ext cx="321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ru-RU" b="1" dirty="0" lang="ru-RU" smtClean="0">
                <a:solidFill>
                  <a:schemeClr val="accent5">
                    <a:lumMod val="50000"/>
                  </a:schemeClr>
                </a:solidFill>
                <a:latin charset="0" pitchFamily="16" typeface="Times New Roman"/>
                <a:cs charset="0" pitchFamily="16" typeface="Times New Roman"/>
              </a:rPr>
              <a:t> </a:t>
            </a:r>
            <a:r>
              <a:rPr altLang="ru-RU" b="1" dirty="0" lang="ru-RU">
                <a:solidFill>
                  <a:schemeClr val="accent5">
                    <a:lumMod val="50000"/>
                  </a:schemeClr>
                </a:solidFill>
                <a:latin charset="0" pitchFamily="16" typeface="Times New Roman"/>
                <a:cs charset="0" pitchFamily="16" typeface="Times New Roman"/>
              </a:rPr>
              <a:t>НАЛИЧИЕ ПУБЛИКАЦИЙ</a:t>
            </a:r>
            <a:endParaRPr b="1" dirty="0"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4868" y="506910"/>
            <a:ext cx="2733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ru-RU"/>
              <a:t>Российский уровень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A1244F2-4C89-2952-0447-5FD245B2B681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" l="10" r="64" t="2"/>
          <a:stretch/>
        </p:blipFill>
        <p:spPr>
          <a:xfrm>
            <a:off x="7332955" y="611368"/>
            <a:ext cx="4284593" cy="5968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52880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500" spd="slow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2C15FF-1675-4B64-8D0C-D78E36D0F68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F8F9056-19CC-403D-A4E3-D0BFC3D9E6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67FFB0-F441-4120-8FA0-C46780EE3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805</Words>
  <Application>Microsoft Office PowerPoint</Application>
  <PresentationFormat>Произвольный</PresentationFormat>
  <Paragraphs>143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2022-09-03T12:51:10Z</dcterms:created>
  <dcterms:modified xsi:type="dcterms:W3CDTF">2022-10-20T07:40:49Z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0x01010019AC5EAA778EFE4AB81F53BA0C48C9BB</vt:lpwstr>
  </property>
  <property fmtid="{D5CDD505-2E9C-101B-9397-08002B2CF9AE}" name="NXPowerLiteLastOptimized" pid="3">
    <vt:lpwstr>2000019</vt:lpwstr>
  </property>
  <property fmtid="{D5CDD505-2E9C-101B-9397-08002B2CF9AE}" name="NXPowerLiteSettings" pid="4">
    <vt:lpwstr>F7000400038000</vt:lpwstr>
  </property>
  <property fmtid="{D5CDD505-2E9C-101B-9397-08002B2CF9AE}" name="NXPowerLiteVersion" pid="5">
    <vt:lpwstr>S10.0.0</vt:lpwstr>
  </property>
</Properties>
</file>